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60" r:id="rId3"/>
    <p:sldId id="257" r:id="rId4"/>
    <p:sldId id="263" r:id="rId5"/>
    <p:sldId id="261" r:id="rId6"/>
    <p:sldId id="282" r:id="rId7"/>
    <p:sldId id="265" r:id="rId8"/>
    <p:sldId id="266" r:id="rId9"/>
    <p:sldId id="275" r:id="rId10"/>
    <p:sldId id="276" r:id="rId11"/>
    <p:sldId id="278" r:id="rId12"/>
    <p:sldId id="277" r:id="rId13"/>
    <p:sldId id="279" r:id="rId14"/>
    <p:sldId id="280" r:id="rId15"/>
    <p:sldId id="267" r:id="rId16"/>
    <p:sldId id="268" r:id="rId17"/>
    <p:sldId id="269" r:id="rId18"/>
    <p:sldId id="270" r:id="rId19"/>
    <p:sldId id="271" r:id="rId20"/>
    <p:sldId id="272" r:id="rId21"/>
    <p:sldId id="273" r:id="rId22"/>
    <p:sldId id="264" r:id="rId23"/>
    <p:sldId id="259" r:id="rId24"/>
    <p:sldId id="262" r:id="rId25"/>
    <p:sldId id="281" r:id="rId26"/>
    <p:sldId id="285" r:id="rId27"/>
    <p:sldId id="299" r:id="rId28"/>
    <p:sldId id="284" r:id="rId29"/>
    <p:sldId id="300" r:id="rId30"/>
    <p:sldId id="301" r:id="rId31"/>
    <p:sldId id="283" r:id="rId32"/>
    <p:sldId id="287" r:id="rId33"/>
    <p:sldId id="288" r:id="rId34"/>
    <p:sldId id="290" r:id="rId35"/>
    <p:sldId id="293" r:id="rId36"/>
    <p:sldId id="294" r:id="rId37"/>
    <p:sldId id="292" r:id="rId38"/>
    <p:sldId id="289" r:id="rId39"/>
    <p:sldId id="295" r:id="rId40"/>
    <p:sldId id="296" r:id="rId41"/>
    <p:sldId id="297" r:id="rId42"/>
    <p:sldId id="298" r:id="rId43"/>
    <p:sldId id="286" r:id="rId44"/>
    <p:sldId id="302" r:id="rId45"/>
    <p:sldId id="274"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E78C2-4C27-4DB9-81E1-8C2877F0CFB5}" type="datetimeFigureOut">
              <a:rPr lang="ru-RU" smtClean="0"/>
              <a:t>03.09.2020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38359-E9AC-47EF-B5F5-4BE8A6916EF5}" type="slidenum">
              <a:rPr lang="ru-RU" smtClean="0"/>
              <a:t>‹#›</a:t>
            </a:fld>
            <a:endParaRPr lang="ru-RU"/>
          </a:p>
        </p:txBody>
      </p:sp>
    </p:spTree>
    <p:extLst>
      <p:ext uri="{BB962C8B-B14F-4D97-AF65-F5344CB8AC3E}">
        <p14:creationId xmlns:p14="http://schemas.microsoft.com/office/powerpoint/2010/main" val="217364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6B38359-E9AC-47EF-B5F5-4BE8A6916EF5}" type="slidenum">
              <a:rPr lang="ru-RU" smtClean="0"/>
              <a:t>1</a:t>
            </a:fld>
            <a:endParaRPr lang="ru-RU"/>
          </a:p>
        </p:txBody>
      </p:sp>
    </p:spTree>
    <p:extLst>
      <p:ext uri="{BB962C8B-B14F-4D97-AF65-F5344CB8AC3E}">
        <p14:creationId xmlns:p14="http://schemas.microsoft.com/office/powerpoint/2010/main" val="137382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Добрый</a:t>
            </a:r>
            <a:r>
              <a:rPr lang="ru-RU" baseline="0" dirty="0" smtClean="0"/>
              <a:t> день!</a:t>
            </a:r>
            <a:r>
              <a:rPr lang="en-US" baseline="0" dirty="0" smtClean="0"/>
              <a:t> </a:t>
            </a:r>
            <a:r>
              <a:rPr lang="ru-RU" baseline="0" dirty="0" smtClean="0"/>
              <a:t>Меня зовут Даниил, я аудитор в службе внутреннего аудита. Я хотел бы сказать пару слов об одном из самых популярных алгоритмов по детекции объектов - </a:t>
            </a:r>
            <a:r>
              <a:rPr lang="en-US" baseline="0" dirty="0" smtClean="0"/>
              <a:t>YOLO</a:t>
            </a:r>
            <a:r>
              <a:rPr lang="ru-RU" baseline="0" dirty="0" smtClean="0"/>
              <a:t>.  Данный алгоритм позволяет осуществлять поиск большого количества объектов в режиме реального времени.</a:t>
            </a:r>
            <a:endParaRPr lang="ru-RU" dirty="0"/>
          </a:p>
        </p:txBody>
      </p:sp>
      <p:sp>
        <p:nvSpPr>
          <p:cNvPr id="4" name="Номер слайда 3"/>
          <p:cNvSpPr>
            <a:spLocks noGrp="1"/>
          </p:cNvSpPr>
          <p:nvPr>
            <p:ph type="sldNum" sz="quarter" idx="10"/>
          </p:nvPr>
        </p:nvSpPr>
        <p:spPr/>
        <p:txBody>
          <a:bodyPr/>
          <a:lstStyle/>
          <a:p>
            <a:fld id="{B3D45FFD-AC74-4E82-82BD-AAB7C17992BE}" type="slidenum">
              <a:rPr lang="ru-RU" smtClean="0"/>
              <a:t>15</a:t>
            </a:fld>
            <a:endParaRPr lang="ru-RU"/>
          </a:p>
        </p:txBody>
      </p:sp>
    </p:spTree>
    <p:extLst>
      <p:ext uri="{BB962C8B-B14F-4D97-AF65-F5344CB8AC3E}">
        <p14:creationId xmlns:p14="http://schemas.microsoft.com/office/powerpoint/2010/main" val="141823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Основная идея алгоритма заключается в том, что исходное изображение разбивается на сетку определенного</a:t>
            </a:r>
            <a:r>
              <a:rPr lang="ru-RU" baseline="0" dirty="0" smtClean="0"/>
              <a:t> размера. Далее, для каждой ячейки сетки осуществляется классификация и локализация объектов, центр которых попадает в поле ячейки. В процессе обучения НН осуществляется кластеризация размеров ограничивающих рамок, которые были размечены вручную для обучающего набора данных. Таким образом мы получаем набор прямоугольников, с определенными значениями ширины и высоты, такие прямоугольники называются якорными боксами (</a:t>
            </a:r>
            <a:r>
              <a:rPr lang="en-US" baseline="0" dirty="0" smtClean="0"/>
              <a:t>anchor boxes</a:t>
            </a:r>
            <a:r>
              <a:rPr lang="ru-RU" baseline="0" dirty="0" smtClean="0"/>
              <a:t>)</a:t>
            </a:r>
            <a:r>
              <a:rPr lang="en-US" baseline="0" dirty="0" smtClean="0"/>
              <a:t>.</a:t>
            </a:r>
            <a:r>
              <a:rPr lang="ru-RU" baseline="0" dirty="0" smtClean="0"/>
              <a:t> Размеры прямоугольников изменяются пропорционально заданной шкале, т.е. относительно того на какую сетку разбивается изображение.</a:t>
            </a:r>
          </a:p>
        </p:txBody>
      </p:sp>
      <p:sp>
        <p:nvSpPr>
          <p:cNvPr id="4" name="Номер слайда 3"/>
          <p:cNvSpPr>
            <a:spLocks noGrp="1"/>
          </p:cNvSpPr>
          <p:nvPr>
            <p:ph type="sldNum" sz="quarter" idx="10"/>
          </p:nvPr>
        </p:nvSpPr>
        <p:spPr/>
        <p:txBody>
          <a:bodyPr/>
          <a:lstStyle/>
          <a:p>
            <a:fld id="{B3D45FFD-AC74-4E82-82BD-AAB7C17992BE}" type="slidenum">
              <a:rPr lang="ru-RU" smtClean="0"/>
              <a:t>16</a:t>
            </a:fld>
            <a:endParaRPr lang="ru-RU"/>
          </a:p>
        </p:txBody>
      </p:sp>
    </p:spTree>
    <p:extLst>
      <p:ext uri="{BB962C8B-B14F-4D97-AF65-F5344CB8AC3E}">
        <p14:creationId xmlns:p14="http://schemas.microsoft.com/office/powerpoint/2010/main" val="2910527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Если при кластеризации было задано 3 кластера (по умолчанию в </a:t>
            </a:r>
            <a:r>
              <a:rPr lang="en-US" baseline="0" dirty="0" smtClean="0"/>
              <a:t>YOLOv3</a:t>
            </a:r>
            <a:r>
              <a:rPr lang="ru-RU" baseline="0" dirty="0" smtClean="0"/>
              <a:t> </a:t>
            </a:r>
            <a:r>
              <a:rPr lang="en-US" baseline="0" dirty="0" smtClean="0"/>
              <a:t> </a:t>
            </a:r>
            <a:r>
              <a:rPr lang="ru-RU" baseline="0" dirty="0" smtClean="0"/>
              <a:t>их</a:t>
            </a:r>
            <a:r>
              <a:rPr lang="en-US" baseline="0" dirty="0" smtClean="0"/>
              <a:t> </a:t>
            </a:r>
            <a:r>
              <a:rPr lang="ru-RU" baseline="0" dirty="0" smtClean="0"/>
              <a:t>3) то, далее задача алгоритма сводится к предсказанию расположения прямоугольников, а также отнесению их к определенному классу. Таким образом для каждой ячейки сетки предсказываются характеристики 3 прямоугольников. Этими характеристиками является (</a:t>
            </a:r>
            <a:r>
              <a:rPr lang="en-US" baseline="0" dirty="0" err="1" smtClean="0"/>
              <a:t>tx,ty</a:t>
            </a:r>
            <a:r>
              <a:rPr lang="en-US" baseline="0" dirty="0" smtClean="0"/>
              <a:t> – </a:t>
            </a:r>
            <a:r>
              <a:rPr lang="ru-RU" baseline="0" dirty="0" smtClean="0"/>
              <a:t>центр расположения прямоугольника, </a:t>
            </a:r>
            <a:r>
              <a:rPr lang="en-US" baseline="0" dirty="0" err="1" smtClean="0"/>
              <a:t>tw,th</a:t>
            </a:r>
            <a:r>
              <a:rPr lang="en-US" baseline="0" dirty="0" smtClean="0"/>
              <a:t> – </a:t>
            </a:r>
            <a:r>
              <a:rPr lang="ru-RU" baseline="0" dirty="0" smtClean="0"/>
              <a:t>ширина и высота прямоугольника, </a:t>
            </a:r>
            <a:r>
              <a:rPr lang="en-US" baseline="0" dirty="0" smtClean="0"/>
              <a:t>p0 – </a:t>
            </a:r>
            <a:r>
              <a:rPr lang="ru-RU" baseline="0" dirty="0" smtClean="0"/>
              <a:t>вероятность нахождения объекта в прямоугольнике, </a:t>
            </a:r>
            <a:r>
              <a:rPr lang="en-US" baseline="0" dirty="0" smtClean="0"/>
              <a:t>p1-pc – </a:t>
            </a:r>
            <a:r>
              <a:rPr lang="ru-RU" baseline="0" dirty="0" smtClean="0"/>
              <a:t>оценка отнесения к определенному классу объекта.</a:t>
            </a:r>
          </a:p>
        </p:txBody>
      </p:sp>
      <p:sp>
        <p:nvSpPr>
          <p:cNvPr id="4" name="Номер слайда 3"/>
          <p:cNvSpPr>
            <a:spLocks noGrp="1"/>
          </p:cNvSpPr>
          <p:nvPr>
            <p:ph type="sldNum" sz="quarter" idx="10"/>
          </p:nvPr>
        </p:nvSpPr>
        <p:spPr/>
        <p:txBody>
          <a:bodyPr/>
          <a:lstStyle/>
          <a:p>
            <a:fld id="{B3D45FFD-AC74-4E82-82BD-AAB7C17992BE}" type="slidenum">
              <a:rPr lang="ru-RU" smtClean="0"/>
              <a:t>17</a:t>
            </a:fld>
            <a:endParaRPr lang="ru-RU"/>
          </a:p>
        </p:txBody>
      </p:sp>
    </p:spTree>
    <p:extLst>
      <p:ext uri="{BB962C8B-B14F-4D97-AF65-F5344CB8AC3E}">
        <p14:creationId xmlns:p14="http://schemas.microsoft.com/office/powerpoint/2010/main" val="353990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В результате мы получим, информацию о всех прямоугольниках для каждой ячейки, далее по заданному порогу удаляются</a:t>
            </a:r>
            <a:r>
              <a:rPr lang="en-US" baseline="0" dirty="0" smtClean="0"/>
              <a:t> </a:t>
            </a:r>
            <a:r>
              <a:rPr lang="ru-RU" baseline="0" dirty="0" smtClean="0"/>
              <a:t>прямоугольники с низкой вероятностью нахождения объекта. Затем, для каждого класса выбирается прямоугольник с максимальным значением параметра отнесения к классу, с помощью метода </a:t>
            </a:r>
            <a:r>
              <a:rPr lang="en-US" dirty="0" smtClean="0"/>
              <a:t>Non-Maximum Suppression</a:t>
            </a:r>
            <a:r>
              <a:rPr lang="ru-RU" dirty="0" smtClean="0"/>
              <a:t>.</a:t>
            </a:r>
            <a:endParaRPr lang="en-US" dirty="0" smtClean="0"/>
          </a:p>
        </p:txBody>
      </p:sp>
      <p:sp>
        <p:nvSpPr>
          <p:cNvPr id="4" name="Номер слайда 3"/>
          <p:cNvSpPr>
            <a:spLocks noGrp="1"/>
          </p:cNvSpPr>
          <p:nvPr>
            <p:ph type="sldNum" sz="quarter" idx="10"/>
          </p:nvPr>
        </p:nvSpPr>
        <p:spPr/>
        <p:txBody>
          <a:bodyPr/>
          <a:lstStyle/>
          <a:p>
            <a:fld id="{B3D45FFD-AC74-4E82-82BD-AAB7C17992BE}" type="slidenum">
              <a:rPr lang="ru-RU" smtClean="0"/>
              <a:t>18</a:t>
            </a:fld>
            <a:endParaRPr lang="ru-RU"/>
          </a:p>
        </p:txBody>
      </p:sp>
    </p:spTree>
    <p:extLst>
      <p:ext uri="{BB962C8B-B14F-4D97-AF65-F5344CB8AC3E}">
        <p14:creationId xmlns:p14="http://schemas.microsoft.com/office/powerpoint/2010/main" val="469775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Прогресс</a:t>
            </a:r>
            <a:r>
              <a:rPr lang="ru-RU" baseline="0" dirty="0" smtClean="0"/>
              <a:t> не стоит на месте и в мае 2020 года вышла новая версия - </a:t>
            </a:r>
            <a:r>
              <a:rPr lang="en-US" baseline="0" dirty="0" smtClean="0"/>
              <a:t>YOLOv4. </a:t>
            </a:r>
            <a:r>
              <a:rPr lang="ru-RU" baseline="0" dirty="0" smtClean="0"/>
              <a:t>Как утверждают разработчики, теперь алгоритм не только быстрый, но при этом не уступает по точности другим алгоритмам по детекции объектов. Подробную информацию об улучшениях алгоритма можно найти по ссылке, представленной ниже. Вкратце можно сказать, что </a:t>
            </a:r>
            <a:r>
              <a:rPr lang="ru-RU" baseline="0" dirty="0" err="1" smtClean="0"/>
              <a:t>притерпел</a:t>
            </a:r>
            <a:r>
              <a:rPr lang="ru-RU" baseline="0" dirty="0" smtClean="0"/>
              <a:t> изменения экстрактор признаков. Также были внесены изменения в части пред- и постобработки данных. Одним из них является метод </a:t>
            </a:r>
            <a:r>
              <a:rPr lang="en-US" baseline="0" dirty="0" err="1" smtClean="0"/>
              <a:t>CutMix</a:t>
            </a:r>
            <a:r>
              <a:rPr lang="ru-RU" baseline="0" dirty="0" smtClean="0"/>
              <a:t>, где часть изображения одного объекта заменяется другим. Или </a:t>
            </a:r>
            <a:r>
              <a:rPr lang="en-US" dirty="0" smtClean="0"/>
              <a:t>Mosaic data augmentation</a:t>
            </a:r>
            <a:r>
              <a:rPr lang="ru-RU" dirty="0" smtClean="0"/>
              <a:t> – где изображение объединяется в композицию нескольких</a:t>
            </a:r>
            <a:r>
              <a:rPr lang="ru-RU" baseline="0" dirty="0" smtClean="0"/>
              <a:t> и другие.</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 </a:t>
            </a:r>
            <a:endParaRPr lang="en-US" dirty="0" smtClean="0"/>
          </a:p>
        </p:txBody>
      </p:sp>
      <p:sp>
        <p:nvSpPr>
          <p:cNvPr id="4" name="Номер слайда 3"/>
          <p:cNvSpPr>
            <a:spLocks noGrp="1"/>
          </p:cNvSpPr>
          <p:nvPr>
            <p:ph type="sldNum" sz="quarter" idx="10"/>
          </p:nvPr>
        </p:nvSpPr>
        <p:spPr/>
        <p:txBody>
          <a:bodyPr/>
          <a:lstStyle/>
          <a:p>
            <a:fld id="{B3D45FFD-AC74-4E82-82BD-AAB7C17992BE}" type="slidenum">
              <a:rPr lang="ru-RU" smtClean="0"/>
              <a:t>19</a:t>
            </a:fld>
            <a:endParaRPr lang="ru-RU"/>
          </a:p>
        </p:txBody>
      </p:sp>
    </p:spTree>
    <p:extLst>
      <p:ext uri="{BB962C8B-B14F-4D97-AF65-F5344CB8AC3E}">
        <p14:creationId xmlns:p14="http://schemas.microsoft.com/office/powerpoint/2010/main" val="231527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 На данном слайде представлены показатели производительность различных алгоритмов. Показатели фиксировались при использовании одинаковой вычислительной мощности, использовалась видеокарта 1080 </a:t>
            </a:r>
            <a:r>
              <a:rPr lang="en-US" baseline="0" dirty="0" smtClean="0"/>
              <a:t>Ti. </a:t>
            </a:r>
            <a:r>
              <a:rPr lang="ru-RU" baseline="0" dirty="0" smtClean="0"/>
              <a:t>По горизонтали показана характеристика количества кадров обрабатываемых алгоритмом в секунду, по вертикали – значение итоговой метрики для набора данных КОКО. КОКО – набор данных, который содержит более 200 тыс. размеченных картинок более 1.5 млн объектов на них, с 80 различными классами объектов.</a:t>
            </a:r>
            <a:endParaRPr lang="en-US" dirty="0" smtClean="0"/>
          </a:p>
        </p:txBody>
      </p:sp>
      <p:sp>
        <p:nvSpPr>
          <p:cNvPr id="4" name="Номер слайда 3"/>
          <p:cNvSpPr>
            <a:spLocks noGrp="1"/>
          </p:cNvSpPr>
          <p:nvPr>
            <p:ph type="sldNum" sz="quarter" idx="10"/>
          </p:nvPr>
        </p:nvSpPr>
        <p:spPr/>
        <p:txBody>
          <a:bodyPr/>
          <a:lstStyle/>
          <a:p>
            <a:fld id="{B3D45FFD-AC74-4E82-82BD-AAB7C17992BE}" type="slidenum">
              <a:rPr lang="ru-RU" smtClean="0"/>
              <a:t>20</a:t>
            </a:fld>
            <a:endParaRPr lang="ru-RU"/>
          </a:p>
        </p:txBody>
      </p:sp>
    </p:spTree>
    <p:extLst>
      <p:ext uri="{BB962C8B-B14F-4D97-AF65-F5344CB8AC3E}">
        <p14:creationId xmlns:p14="http://schemas.microsoft.com/office/powerpoint/2010/main" val="773293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Простой пример использования алгоритма – это </a:t>
            </a:r>
            <a:r>
              <a:rPr lang="ru-RU" baseline="0" dirty="0" err="1" smtClean="0"/>
              <a:t>детекция</a:t>
            </a:r>
            <a:r>
              <a:rPr lang="ru-RU" baseline="0" dirty="0" smtClean="0"/>
              <a:t> человека в кадре. В практике аудита часто встречаются задачи, в которых необходимо проверить соблюдение регламента процесса. В нашем случае стояла задача выявления отсутствия клиента в момент проведения финансовой операции. В первую очередь мы собираем видеоматериалы по интересующим операциям или сотрудникам. Далее разбиваем видео на кадры, с заданным интервалом. Из кадров выделяем область расположения клиента, и с помощью алгоритма выявляем наличие клиента. Алгоритм предварительно обучаем на </a:t>
            </a:r>
            <a:r>
              <a:rPr lang="ru-RU" baseline="0" dirty="0" err="1" smtClean="0"/>
              <a:t>детекцию</a:t>
            </a:r>
            <a:r>
              <a:rPr lang="ru-RU" baseline="0" dirty="0" smtClean="0"/>
              <a:t> двух типов класса (сотрудник-клиент). Далее проводим подсчет, что клиент находился заданный период времени.</a:t>
            </a:r>
            <a:endParaRPr lang="en-US" dirty="0" smtClean="0"/>
          </a:p>
        </p:txBody>
      </p:sp>
      <p:sp>
        <p:nvSpPr>
          <p:cNvPr id="4" name="Номер слайда 3"/>
          <p:cNvSpPr>
            <a:spLocks noGrp="1"/>
          </p:cNvSpPr>
          <p:nvPr>
            <p:ph type="sldNum" sz="quarter" idx="10"/>
          </p:nvPr>
        </p:nvSpPr>
        <p:spPr/>
        <p:txBody>
          <a:bodyPr/>
          <a:lstStyle/>
          <a:p>
            <a:fld id="{B3D45FFD-AC74-4E82-82BD-AAB7C17992BE}" type="slidenum">
              <a:rPr lang="ru-RU" smtClean="0"/>
              <a:t>21</a:t>
            </a:fld>
            <a:endParaRPr lang="ru-RU"/>
          </a:p>
        </p:txBody>
      </p:sp>
    </p:spTree>
    <p:extLst>
      <p:ext uri="{BB962C8B-B14F-4D97-AF65-F5344CB8AC3E}">
        <p14:creationId xmlns:p14="http://schemas.microsoft.com/office/powerpoint/2010/main" val="412502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ADD754C-6959-4436-BFA9-2592B612C1D1}" type="datetimeFigureOut">
              <a:rPr lang="ru-RU" smtClean="0"/>
              <a:t>03.09.2020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183143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DD754C-6959-4436-BFA9-2592B612C1D1}" type="datetimeFigureOut">
              <a:rPr lang="ru-RU" smtClean="0"/>
              <a:t>03.09.2020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910016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DD754C-6959-4436-BFA9-2592B612C1D1}" type="datetimeFigureOut">
              <a:rPr lang="ru-RU" smtClean="0"/>
              <a:t>03.09.2020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43088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DD754C-6959-4436-BFA9-2592B612C1D1}" type="datetimeFigureOut">
              <a:rPr lang="ru-RU" smtClean="0"/>
              <a:t>03.09.2020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781787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ADD754C-6959-4436-BFA9-2592B612C1D1}" type="datetimeFigureOut">
              <a:rPr lang="ru-RU" smtClean="0"/>
              <a:t>03.09.2020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50128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ADD754C-6959-4436-BFA9-2592B612C1D1}" type="datetimeFigureOut">
              <a:rPr lang="ru-RU" smtClean="0"/>
              <a:t>03.09.2020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307951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ADD754C-6959-4436-BFA9-2592B612C1D1}" type="datetimeFigureOut">
              <a:rPr lang="ru-RU" smtClean="0"/>
              <a:t>03.09.2020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22128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ADD754C-6959-4436-BFA9-2592B612C1D1}" type="datetimeFigureOut">
              <a:rPr lang="ru-RU" smtClean="0"/>
              <a:t>03.09.2020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797701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DD754C-6959-4436-BFA9-2592B612C1D1}" type="datetimeFigureOut">
              <a:rPr lang="ru-RU" smtClean="0"/>
              <a:t>03.09.2020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68141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ADD754C-6959-4436-BFA9-2592B612C1D1}" type="datetimeFigureOut">
              <a:rPr lang="ru-RU" smtClean="0"/>
              <a:t>03.09.2020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335771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ADD754C-6959-4436-BFA9-2592B612C1D1}" type="datetimeFigureOut">
              <a:rPr lang="ru-RU" smtClean="0"/>
              <a:t>03.09.2020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615E85B-431D-44B3-B006-34DAD6C557C0}" type="slidenum">
              <a:rPr lang="ru-RU" smtClean="0"/>
              <a:t>‹#›</a:t>
            </a:fld>
            <a:endParaRPr lang="ru-RU"/>
          </a:p>
        </p:txBody>
      </p:sp>
    </p:spTree>
    <p:extLst>
      <p:ext uri="{BB962C8B-B14F-4D97-AF65-F5344CB8AC3E}">
        <p14:creationId xmlns:p14="http://schemas.microsoft.com/office/powerpoint/2010/main" val="413723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D754C-6959-4436-BFA9-2592B612C1D1}" type="datetimeFigureOut">
              <a:rPr lang="ru-RU" smtClean="0"/>
              <a:t>03.09.2020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5E85B-431D-44B3-B006-34DAD6C557C0}" type="slidenum">
              <a:rPr lang="ru-RU" smtClean="0"/>
              <a:t>‹#›</a:t>
            </a:fld>
            <a:endParaRPr lang="ru-RU"/>
          </a:p>
        </p:txBody>
      </p:sp>
    </p:spTree>
    <p:extLst>
      <p:ext uri="{BB962C8B-B14F-4D97-AF65-F5344CB8AC3E}">
        <p14:creationId xmlns:p14="http://schemas.microsoft.com/office/powerpoint/2010/main" val="186504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ytorch.org/get-started/locally/" TargetMode="Externa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pytorch.org/hub/research-model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tensorflow.org/" TargetMode="External"/><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tensorflow.org/tutorials/images/cnn?hl=r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github.com/philferriere/cocoapi.git#egg=pycocotools&amp;subdirectory=PythonAPI"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pytorch.org/docs/stable/torchvision/models.html#object-detection-instance-segmentation-and-person-keypoint-detectio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pytorch.org/docs/stable/torchvision/models.html#object-detection-instance-segmentation-and-person-keypoint-detectio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github.com/tensorflow/models" TargetMode="External"/><Relationship Id="rId7" Type="http://schemas.openxmlformats.org/officeDocument/2006/relationships/hyperlink" Target="https://medium.com/" TargetMode="External"/><Relationship Id="rId2" Type="http://schemas.openxmlformats.org/officeDocument/2006/relationships/hyperlink" Target="https://tensorflow-object-detection-api-tutorial.readthedocs.io/en/latest/" TargetMode="External"/><Relationship Id="rId1" Type="http://schemas.openxmlformats.org/officeDocument/2006/relationships/slideLayout" Target="../slideLayouts/slideLayout2.xml"/><Relationship Id="rId6" Type="http://schemas.openxmlformats.org/officeDocument/2006/relationships/hyperlink" Target="https://towardsdatascience.com/" TargetMode="External"/><Relationship Id="rId5" Type="http://schemas.openxmlformats.org/officeDocument/2006/relationships/hyperlink" Target="https://pytorch.org/tutorials/beginner/blitz/cifar10_tutorial.html" TargetMode="External"/><Relationship Id="rId4" Type="http://schemas.openxmlformats.org/officeDocument/2006/relationships/hyperlink" Target="https://neurohive.io/ru/tutorial/glubokoe-obuchenie-s-pytorch/"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ewtechaudit.r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8" y="5581114"/>
            <a:ext cx="2622697" cy="1078368"/>
          </a:xfrm>
          <a:prstGeom prst="rect">
            <a:avLst/>
          </a:prstGeom>
        </p:spPr>
      </p:pic>
      <p:sp>
        <p:nvSpPr>
          <p:cNvPr id="5" name="TextBox 4"/>
          <p:cNvSpPr txBox="1"/>
          <p:nvPr/>
        </p:nvSpPr>
        <p:spPr>
          <a:xfrm>
            <a:off x="9361715" y="5920243"/>
            <a:ext cx="2690948" cy="400110"/>
          </a:xfrm>
          <a:prstGeom prst="rect">
            <a:avLst/>
          </a:prstGeom>
          <a:noFill/>
        </p:spPr>
        <p:txBody>
          <a:bodyPr wrap="square" rtlCol="0">
            <a:spAutoFit/>
          </a:bodyPr>
          <a:lstStyle/>
          <a:p>
            <a:r>
              <a:rPr lang="ru-RU" sz="2000" b="1" dirty="0" smtClean="0"/>
              <a:t>Сентябрь 2020</a:t>
            </a:r>
            <a:endParaRPr lang="ru-RU" sz="2000" b="1"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0" y="0"/>
            <a:ext cx="12192001" cy="5371023"/>
          </a:xfrm>
          <a:prstGeom prst="rect">
            <a:avLst/>
          </a:prstGeom>
        </p:spPr>
      </p:pic>
      <p:sp>
        <p:nvSpPr>
          <p:cNvPr id="7" name="Прямоугольник 6"/>
          <p:cNvSpPr/>
          <p:nvPr/>
        </p:nvSpPr>
        <p:spPr>
          <a:xfrm>
            <a:off x="-1" y="3394177"/>
            <a:ext cx="12192001" cy="1976846"/>
          </a:xfrm>
          <a:prstGeom prst="rect">
            <a:avLst/>
          </a:prstGeom>
          <a:solidFill>
            <a:srgbClr val="5B9BD5">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91588" y="3660475"/>
            <a:ext cx="11808822" cy="1323439"/>
          </a:xfrm>
          <a:prstGeom prst="rect">
            <a:avLst/>
          </a:prstGeom>
          <a:noFill/>
        </p:spPr>
        <p:txBody>
          <a:bodyPr wrap="square" rtlCol="0">
            <a:spAutoFit/>
          </a:bodyPr>
          <a:lstStyle/>
          <a:p>
            <a:r>
              <a:rPr lang="ru-RU" sz="4000" b="1" dirty="0" smtClean="0">
                <a:solidFill>
                  <a:schemeClr val="bg1"/>
                </a:solidFill>
              </a:rPr>
              <a:t>Технологии </a:t>
            </a:r>
            <a:r>
              <a:rPr lang="en-US" sz="4000" b="1" dirty="0" smtClean="0">
                <a:solidFill>
                  <a:schemeClr val="bg1"/>
                </a:solidFill>
              </a:rPr>
              <a:t>Computer Vision. </a:t>
            </a:r>
            <a:endParaRPr lang="ru-RU" sz="4000" b="1" dirty="0" smtClean="0">
              <a:solidFill>
                <a:schemeClr val="bg1"/>
              </a:solidFill>
            </a:endParaRPr>
          </a:p>
          <a:p>
            <a:r>
              <a:rPr lang="ru-RU" sz="4000" b="1" dirty="0" smtClean="0">
                <a:solidFill>
                  <a:schemeClr val="bg1"/>
                </a:solidFill>
              </a:rPr>
              <a:t>Использование </a:t>
            </a:r>
            <a:r>
              <a:rPr lang="ru-RU" sz="4000" b="1" dirty="0" err="1" smtClean="0">
                <a:solidFill>
                  <a:schemeClr val="bg1"/>
                </a:solidFill>
              </a:rPr>
              <a:t>нейросетей</a:t>
            </a:r>
            <a:r>
              <a:rPr lang="ru-RU" sz="4000" b="1" dirty="0" smtClean="0">
                <a:solidFill>
                  <a:schemeClr val="bg1"/>
                </a:solidFill>
              </a:rPr>
              <a:t> для </a:t>
            </a:r>
            <a:r>
              <a:rPr lang="ru-RU" sz="4000" b="1" dirty="0" err="1" smtClean="0">
                <a:solidFill>
                  <a:schemeClr val="bg1"/>
                </a:solidFill>
              </a:rPr>
              <a:t>детекции</a:t>
            </a:r>
            <a:r>
              <a:rPr lang="ru-RU" sz="4000" b="1" dirty="0" smtClean="0">
                <a:solidFill>
                  <a:schemeClr val="bg1"/>
                </a:solidFill>
              </a:rPr>
              <a:t> объектов.</a:t>
            </a:r>
          </a:p>
        </p:txBody>
      </p:sp>
    </p:spTree>
    <p:extLst>
      <p:ext uri="{BB962C8B-B14F-4D97-AF65-F5344CB8AC3E}">
        <p14:creationId xmlns:p14="http://schemas.microsoft.com/office/powerpoint/2010/main" val="3447044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pt-BR" dirty="0">
                <a:solidFill>
                  <a:srgbClr val="202122"/>
                </a:solidFill>
                <a:latin typeface="Arial" panose="020B0604020202020204" pitchFamily="34" charset="0"/>
              </a:rPr>
              <a:t>Region Proposals </a:t>
            </a:r>
            <a:r>
              <a:rPr lang="pt-BR" dirty="0" smtClean="0">
                <a:solidFill>
                  <a:srgbClr val="202122"/>
                </a:solidFill>
                <a:latin typeface="Arial" panose="020B0604020202020204" pitchFamily="34" charset="0"/>
              </a:rPr>
              <a:t>–</a:t>
            </a:r>
            <a:r>
              <a:rPr lang="pt-BR" b="1" dirty="0" smtClean="0">
                <a:solidFill>
                  <a:srgbClr val="202122"/>
                </a:solidFill>
                <a:latin typeface="Arial" panose="020B0604020202020204" pitchFamily="34" charset="0"/>
              </a:rPr>
              <a:t> </a:t>
            </a:r>
            <a:r>
              <a:rPr lang="en-US" b="1" dirty="0" smtClean="0">
                <a:solidFill>
                  <a:srgbClr val="202122"/>
                </a:solidFill>
                <a:latin typeface="Arial" panose="020B0604020202020204" pitchFamily="34" charset="0"/>
              </a:rPr>
              <a:t>Fast </a:t>
            </a:r>
            <a:r>
              <a:rPr lang="pt-BR" b="1" dirty="0" smtClean="0">
                <a:solidFill>
                  <a:srgbClr val="202122"/>
                </a:solidFill>
                <a:latin typeface="Arial" panose="020B0604020202020204" pitchFamily="34" charset="0"/>
              </a:rPr>
              <a:t>R-CNN</a:t>
            </a:r>
            <a:endParaRPr lang="ru-RU" dirty="0"/>
          </a:p>
        </p:txBody>
      </p:sp>
      <p:pic>
        <p:nvPicPr>
          <p:cNvPr id="4" name="Рисунок 3"/>
          <p:cNvPicPr>
            <a:picLocks noChangeAspect="1"/>
          </p:cNvPicPr>
          <p:nvPr/>
        </p:nvPicPr>
        <p:blipFill>
          <a:blip r:embed="rId2"/>
          <a:stretch>
            <a:fillRect/>
          </a:stretch>
        </p:blipFill>
        <p:spPr>
          <a:xfrm>
            <a:off x="2909443" y="2152685"/>
            <a:ext cx="6373114" cy="2619741"/>
          </a:xfrm>
          <a:prstGeom prst="rect">
            <a:avLst/>
          </a:prstGeom>
        </p:spPr>
      </p:pic>
    </p:spTree>
    <p:extLst>
      <p:ext uri="{BB962C8B-B14F-4D97-AF65-F5344CB8AC3E}">
        <p14:creationId xmlns:p14="http://schemas.microsoft.com/office/powerpoint/2010/main" val="3244382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Прирост в скорости по сравнению с </a:t>
            </a:r>
            <a:r>
              <a:rPr lang="en-US" b="1" dirty="0" smtClean="0"/>
              <a:t>RCNN</a:t>
            </a:r>
            <a:endParaRPr lang="ru-RU" b="1" dirty="0"/>
          </a:p>
        </p:txBody>
      </p:sp>
      <p:pic>
        <p:nvPicPr>
          <p:cNvPr id="4" name="Рисунок 3"/>
          <p:cNvPicPr>
            <a:picLocks noChangeAspect="1"/>
          </p:cNvPicPr>
          <p:nvPr/>
        </p:nvPicPr>
        <p:blipFill>
          <a:blip r:embed="rId2"/>
          <a:stretch>
            <a:fillRect/>
          </a:stretch>
        </p:blipFill>
        <p:spPr>
          <a:xfrm>
            <a:off x="2757021" y="2257261"/>
            <a:ext cx="6677957" cy="2343477"/>
          </a:xfrm>
          <a:prstGeom prst="rect">
            <a:avLst/>
          </a:prstGeom>
        </p:spPr>
      </p:pic>
    </p:spTree>
    <p:extLst>
      <p:ext uri="{BB962C8B-B14F-4D97-AF65-F5344CB8AC3E}">
        <p14:creationId xmlns:p14="http://schemas.microsoft.com/office/powerpoint/2010/main" val="1140099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pt-BR" dirty="0">
                <a:solidFill>
                  <a:srgbClr val="202122"/>
                </a:solidFill>
                <a:latin typeface="Arial" panose="020B0604020202020204" pitchFamily="34" charset="0"/>
              </a:rPr>
              <a:t>Region Proposals –</a:t>
            </a:r>
            <a:r>
              <a:rPr lang="pt-BR" b="1" dirty="0">
                <a:solidFill>
                  <a:srgbClr val="202122"/>
                </a:solidFill>
                <a:latin typeface="Arial" panose="020B0604020202020204" pitchFamily="34" charset="0"/>
              </a:rPr>
              <a:t> </a:t>
            </a:r>
            <a:r>
              <a:rPr lang="en-US" b="1" dirty="0" smtClean="0">
                <a:solidFill>
                  <a:srgbClr val="202122"/>
                </a:solidFill>
                <a:latin typeface="Arial" panose="020B0604020202020204" pitchFamily="34" charset="0"/>
              </a:rPr>
              <a:t>Faster </a:t>
            </a:r>
            <a:r>
              <a:rPr lang="pt-BR" b="1" dirty="0">
                <a:solidFill>
                  <a:srgbClr val="202122"/>
                </a:solidFill>
                <a:latin typeface="Arial" panose="020B0604020202020204" pitchFamily="34" charset="0"/>
              </a:rPr>
              <a:t>R-CNN</a:t>
            </a:r>
            <a:endParaRPr lang="ru-RU" dirty="0"/>
          </a:p>
        </p:txBody>
      </p:sp>
      <p:pic>
        <p:nvPicPr>
          <p:cNvPr id="4" name="Рисунок 3"/>
          <p:cNvPicPr>
            <a:picLocks noChangeAspect="1"/>
          </p:cNvPicPr>
          <p:nvPr/>
        </p:nvPicPr>
        <p:blipFill>
          <a:blip r:embed="rId2"/>
          <a:stretch>
            <a:fillRect/>
          </a:stretch>
        </p:blipFill>
        <p:spPr>
          <a:xfrm>
            <a:off x="1279405" y="1489889"/>
            <a:ext cx="4816595" cy="4379826"/>
          </a:xfrm>
          <a:prstGeom prst="rect">
            <a:avLst/>
          </a:prstGeom>
        </p:spPr>
      </p:pic>
      <p:pic>
        <p:nvPicPr>
          <p:cNvPr id="5" name="Рисунок 4"/>
          <p:cNvPicPr>
            <a:picLocks noChangeAspect="1"/>
          </p:cNvPicPr>
          <p:nvPr/>
        </p:nvPicPr>
        <p:blipFill>
          <a:blip r:embed="rId3"/>
          <a:stretch>
            <a:fillRect/>
          </a:stretch>
        </p:blipFill>
        <p:spPr>
          <a:xfrm>
            <a:off x="6096000" y="2306973"/>
            <a:ext cx="5019994" cy="2389195"/>
          </a:xfrm>
          <a:prstGeom prst="rect">
            <a:avLst/>
          </a:prstGeom>
        </p:spPr>
      </p:pic>
    </p:spTree>
    <p:extLst>
      <p:ext uri="{BB962C8B-B14F-4D97-AF65-F5344CB8AC3E}">
        <p14:creationId xmlns:p14="http://schemas.microsoft.com/office/powerpoint/2010/main" val="1489765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pt-BR" dirty="0">
                <a:solidFill>
                  <a:srgbClr val="202122"/>
                </a:solidFill>
                <a:latin typeface="Arial" panose="020B0604020202020204" pitchFamily="34" charset="0"/>
              </a:rPr>
              <a:t>Region Proposals –</a:t>
            </a:r>
            <a:r>
              <a:rPr lang="pt-BR" b="1" dirty="0">
                <a:solidFill>
                  <a:srgbClr val="202122"/>
                </a:solidFill>
                <a:latin typeface="Arial" panose="020B0604020202020204" pitchFamily="34" charset="0"/>
              </a:rPr>
              <a:t> </a:t>
            </a:r>
            <a:r>
              <a:rPr lang="en-US" b="1" dirty="0" smtClean="0">
                <a:solidFill>
                  <a:srgbClr val="202122"/>
                </a:solidFill>
                <a:latin typeface="Arial" panose="020B0604020202020204" pitchFamily="34" charset="0"/>
              </a:rPr>
              <a:t>Mask </a:t>
            </a:r>
            <a:r>
              <a:rPr lang="pt-BR" b="1" dirty="0">
                <a:solidFill>
                  <a:srgbClr val="202122"/>
                </a:solidFill>
                <a:latin typeface="Arial" panose="020B0604020202020204" pitchFamily="34" charset="0"/>
              </a:rPr>
              <a:t>R-CNN</a:t>
            </a:r>
            <a:endParaRPr lang="ru-RU" dirty="0"/>
          </a:p>
        </p:txBody>
      </p:sp>
      <p:pic>
        <p:nvPicPr>
          <p:cNvPr id="4" name="Рисунок 3"/>
          <p:cNvPicPr>
            <a:picLocks noChangeAspect="1"/>
          </p:cNvPicPr>
          <p:nvPr/>
        </p:nvPicPr>
        <p:blipFill>
          <a:blip r:embed="rId2"/>
          <a:stretch>
            <a:fillRect/>
          </a:stretch>
        </p:blipFill>
        <p:spPr>
          <a:xfrm>
            <a:off x="2652873" y="1801562"/>
            <a:ext cx="7087589" cy="3372321"/>
          </a:xfrm>
          <a:prstGeom prst="rect">
            <a:avLst/>
          </a:prstGeom>
        </p:spPr>
      </p:pic>
    </p:spTree>
    <p:extLst>
      <p:ext uri="{BB962C8B-B14F-4D97-AF65-F5344CB8AC3E}">
        <p14:creationId xmlns:p14="http://schemas.microsoft.com/office/powerpoint/2010/main" val="2638055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00062"/>
            <a:ext cx="10515600" cy="1325563"/>
          </a:xfrm>
        </p:spPr>
        <p:txBody>
          <a:bodyPr/>
          <a:lstStyle/>
          <a:p>
            <a:pPr algn="ctr"/>
            <a:r>
              <a:rPr lang="en-US" dirty="0"/>
              <a:t>Single Shot </a:t>
            </a:r>
            <a:r>
              <a:rPr lang="en-US" dirty="0" err="1"/>
              <a:t>MultiBox</a:t>
            </a:r>
            <a:r>
              <a:rPr lang="en-US" dirty="0"/>
              <a:t> </a:t>
            </a:r>
            <a:r>
              <a:rPr lang="en-US" dirty="0" smtClean="0"/>
              <a:t>Detector </a:t>
            </a:r>
            <a:r>
              <a:rPr lang="en-US" b="1" dirty="0" smtClean="0"/>
              <a:t>- SSD</a:t>
            </a:r>
            <a:r>
              <a:rPr lang="en-US" dirty="0"/>
              <a:t/>
            </a:r>
            <a:br>
              <a:rPr lang="en-US" dirty="0"/>
            </a:br>
            <a:endParaRPr lang="ru-RU" dirty="0"/>
          </a:p>
        </p:txBody>
      </p:sp>
      <p:pic>
        <p:nvPicPr>
          <p:cNvPr id="3" name="Рисунок 2"/>
          <p:cNvPicPr>
            <a:picLocks noChangeAspect="1"/>
          </p:cNvPicPr>
          <p:nvPr/>
        </p:nvPicPr>
        <p:blipFill>
          <a:blip r:embed="rId2"/>
          <a:stretch>
            <a:fillRect/>
          </a:stretch>
        </p:blipFill>
        <p:spPr>
          <a:xfrm>
            <a:off x="1839738" y="1658074"/>
            <a:ext cx="8657574" cy="4012902"/>
          </a:xfrm>
          <a:prstGeom prst="rect">
            <a:avLst/>
          </a:prstGeom>
        </p:spPr>
      </p:pic>
    </p:spTree>
    <p:extLst>
      <p:ext uri="{BB962C8B-B14F-4D97-AF65-F5344CB8AC3E}">
        <p14:creationId xmlns:p14="http://schemas.microsoft.com/office/powerpoint/2010/main" val="226385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D21468-5A7D-49A3-88FF-9FFEF8A6CAFA}" type="slidenum">
              <a:rPr lang="ru-RU" smtClean="0"/>
              <a:t>15</a:t>
            </a:fld>
            <a:endParaRPr lang="ru-RU"/>
          </a:p>
        </p:txBody>
      </p:sp>
      <p:sp>
        <p:nvSpPr>
          <p:cNvPr id="7" name="Заголовок 1"/>
          <p:cNvSpPr txBox="1">
            <a:spLocks/>
          </p:cNvSpPr>
          <p:nvPr/>
        </p:nvSpPr>
        <p:spPr>
          <a:xfrm>
            <a:off x="0" y="410376"/>
            <a:ext cx="11760442" cy="8815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70000"/>
              </a:lnSpc>
            </a:pPr>
            <a:r>
              <a:rPr lang="en-US" sz="4400" dirty="0">
                <a:solidFill>
                  <a:srgbClr val="202122"/>
                </a:solidFill>
                <a:latin typeface="Arial" panose="020B0604020202020204" pitchFamily="34" charset="0"/>
              </a:rPr>
              <a:t>YOLO</a:t>
            </a:r>
            <a:r>
              <a:rPr lang="ru-RU" sz="4400" dirty="0">
                <a:solidFill>
                  <a:srgbClr val="202122"/>
                </a:solidFill>
                <a:latin typeface="Arial" panose="020B0604020202020204" pitchFamily="34" charset="0"/>
              </a:rPr>
              <a:t> </a:t>
            </a:r>
            <a:r>
              <a:rPr lang="en-US" sz="4400" dirty="0">
                <a:solidFill>
                  <a:srgbClr val="202122"/>
                </a:solidFill>
                <a:latin typeface="Arial" panose="020B0604020202020204" pitchFamily="34" charset="0"/>
              </a:rPr>
              <a:t>algorithm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90" y="2478010"/>
            <a:ext cx="5084967" cy="3807663"/>
          </a:xfrm>
          <a:prstGeom prst="rect">
            <a:avLst/>
          </a:prstGeom>
          <a:noFill/>
          <a:ln w="9525">
            <a:solidFill>
              <a:schemeClr val="tx1">
                <a:lumMod val="95000"/>
                <a:lumOff val="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Стрелка вправо 7"/>
          <p:cNvSpPr/>
          <p:nvPr/>
        </p:nvSpPr>
        <p:spPr>
          <a:xfrm>
            <a:off x="5707626" y="4108996"/>
            <a:ext cx="840658" cy="516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aphicFrame>
        <p:nvGraphicFramePr>
          <p:cNvPr id="9" name="Таблица 8"/>
          <p:cNvGraphicFramePr>
            <a:graphicFrameLocks noGrp="1"/>
          </p:cNvGraphicFramePr>
          <p:nvPr>
            <p:extLst/>
          </p:nvPr>
        </p:nvGraphicFramePr>
        <p:xfrm>
          <a:off x="6681020" y="3390789"/>
          <a:ext cx="5265173" cy="1961450"/>
        </p:xfrm>
        <a:graphic>
          <a:graphicData uri="http://schemas.openxmlformats.org/drawingml/2006/table">
            <a:tbl>
              <a:tblPr firstRow="1" bandRow="1">
                <a:tableStyleId>{5C22544A-7EE6-4342-B048-85BDC9FD1C3A}</a:tableStyleId>
              </a:tblPr>
              <a:tblGrid>
                <a:gridCol w="1678751">
                  <a:extLst>
                    <a:ext uri="{9D8B030D-6E8A-4147-A177-3AD203B41FA5}">
                      <a16:colId xmlns:a16="http://schemas.microsoft.com/office/drawing/2014/main" val="20000"/>
                    </a:ext>
                  </a:extLst>
                </a:gridCol>
                <a:gridCol w="976728">
                  <a:extLst>
                    <a:ext uri="{9D8B030D-6E8A-4147-A177-3AD203B41FA5}">
                      <a16:colId xmlns:a16="http://schemas.microsoft.com/office/drawing/2014/main" val="20001"/>
                    </a:ext>
                  </a:extLst>
                </a:gridCol>
                <a:gridCol w="915682">
                  <a:extLst>
                    <a:ext uri="{9D8B030D-6E8A-4147-A177-3AD203B41FA5}">
                      <a16:colId xmlns:a16="http://schemas.microsoft.com/office/drawing/2014/main" val="20002"/>
                    </a:ext>
                  </a:extLst>
                </a:gridCol>
                <a:gridCol w="854637">
                  <a:extLst>
                    <a:ext uri="{9D8B030D-6E8A-4147-A177-3AD203B41FA5}">
                      <a16:colId xmlns:a16="http://schemas.microsoft.com/office/drawing/2014/main" val="20003"/>
                    </a:ext>
                  </a:extLst>
                </a:gridCol>
                <a:gridCol w="839375">
                  <a:extLst>
                    <a:ext uri="{9D8B030D-6E8A-4147-A177-3AD203B41FA5}">
                      <a16:colId xmlns:a16="http://schemas.microsoft.com/office/drawing/2014/main" val="20004"/>
                    </a:ext>
                  </a:extLst>
                </a:gridCol>
              </a:tblGrid>
              <a:tr h="392290">
                <a:tc rowSpan="2">
                  <a:txBody>
                    <a:bodyPr/>
                    <a:lstStyle/>
                    <a:p>
                      <a:pPr algn="ctr"/>
                      <a:r>
                        <a:rPr lang="en-US" dirty="0" smtClean="0">
                          <a:latin typeface="+mj-lt"/>
                        </a:rPr>
                        <a:t>Class label</a:t>
                      </a:r>
                      <a:endParaRPr lang="ru-RU" dirty="0">
                        <a:latin typeface="+mj-lt"/>
                      </a:endParaRPr>
                    </a:p>
                  </a:txBody>
                  <a:tcPr anchor="ctr"/>
                </a:tc>
                <a:tc gridSpan="4">
                  <a:txBody>
                    <a:bodyPr/>
                    <a:lstStyle/>
                    <a:p>
                      <a:pPr algn="ctr"/>
                      <a:r>
                        <a:rPr lang="en-US" dirty="0" smtClean="0">
                          <a:latin typeface="+mj-lt"/>
                        </a:rPr>
                        <a:t>Box coordinates</a:t>
                      </a:r>
                      <a:endParaRPr lang="ru-RU" dirty="0">
                        <a:latin typeface="+mj-lt"/>
                      </a:endParaRPr>
                    </a:p>
                  </a:txBody>
                  <a:tcPr/>
                </a:tc>
                <a:tc hMerge="1">
                  <a:txBody>
                    <a:bodyPr/>
                    <a:lstStyle/>
                    <a:p>
                      <a:pPr algn="ctr"/>
                      <a:endParaRPr lang="ru-RU" dirty="0"/>
                    </a:p>
                  </a:txBody>
                  <a:tcPr/>
                </a:tc>
                <a:tc hMerge="1">
                  <a:txBody>
                    <a:bodyPr/>
                    <a:lstStyle/>
                    <a:p>
                      <a:pPr algn="ctr"/>
                      <a:endParaRPr lang="ru-RU" dirty="0"/>
                    </a:p>
                  </a:txBody>
                  <a:tcPr/>
                </a:tc>
                <a:tc hMerge="1">
                  <a:txBody>
                    <a:bodyPr/>
                    <a:lstStyle/>
                    <a:p>
                      <a:pPr algn="ctr"/>
                      <a:endParaRPr lang="ru-RU" dirty="0"/>
                    </a:p>
                  </a:txBody>
                  <a:tcPr/>
                </a:tc>
                <a:extLst>
                  <a:ext uri="{0D108BD9-81ED-4DB2-BD59-A6C34878D82A}">
                    <a16:rowId xmlns:a16="http://schemas.microsoft.com/office/drawing/2014/main" val="10000"/>
                  </a:ext>
                </a:extLst>
              </a:tr>
              <a:tr h="392290">
                <a:tc vMerge="1">
                  <a:txBody>
                    <a:bodyPr/>
                    <a:lstStyle/>
                    <a:p>
                      <a:pPr algn="ctr"/>
                      <a:endParaRPr lang="ru-RU" dirty="0"/>
                    </a:p>
                  </a:txBody>
                  <a:tcPr/>
                </a:tc>
                <a:tc>
                  <a:txBody>
                    <a:bodyPr/>
                    <a:lstStyle/>
                    <a:p>
                      <a:pPr algn="ctr"/>
                      <a:r>
                        <a:rPr lang="en-US" dirty="0" smtClean="0">
                          <a:latin typeface="+mj-lt"/>
                        </a:rPr>
                        <a:t>Xmin</a:t>
                      </a:r>
                      <a:endParaRPr lang="ru-RU" dirty="0">
                        <a:latin typeface="+mj-lt"/>
                      </a:endParaRPr>
                    </a:p>
                  </a:txBody>
                  <a:tcPr/>
                </a:tc>
                <a:tc>
                  <a:txBody>
                    <a:bodyPr/>
                    <a:lstStyle/>
                    <a:p>
                      <a:pPr algn="ctr"/>
                      <a:r>
                        <a:rPr lang="en-US" dirty="0" smtClean="0">
                          <a:latin typeface="+mj-lt"/>
                        </a:rPr>
                        <a:t>Xmax</a:t>
                      </a:r>
                      <a:endParaRPr lang="ru-RU" dirty="0">
                        <a:latin typeface="+mj-lt"/>
                      </a:endParaRPr>
                    </a:p>
                  </a:txBody>
                  <a:tcPr/>
                </a:tc>
                <a:tc>
                  <a:txBody>
                    <a:bodyPr/>
                    <a:lstStyle/>
                    <a:p>
                      <a:pPr algn="ctr"/>
                      <a:r>
                        <a:rPr lang="en-US" dirty="0" smtClean="0">
                          <a:latin typeface="+mj-lt"/>
                        </a:rPr>
                        <a:t>Ymin</a:t>
                      </a:r>
                      <a:endParaRPr lang="ru-RU" dirty="0">
                        <a:latin typeface="+mj-lt"/>
                      </a:endParaRPr>
                    </a:p>
                  </a:txBody>
                  <a:tcPr/>
                </a:tc>
                <a:tc>
                  <a:txBody>
                    <a:bodyPr/>
                    <a:lstStyle/>
                    <a:p>
                      <a:pPr algn="ctr"/>
                      <a:r>
                        <a:rPr lang="en-US" dirty="0" smtClean="0">
                          <a:latin typeface="+mj-lt"/>
                        </a:rPr>
                        <a:t>Ymax</a:t>
                      </a:r>
                      <a:endParaRPr lang="ru-RU" dirty="0">
                        <a:latin typeface="+mj-lt"/>
                      </a:endParaRPr>
                    </a:p>
                  </a:txBody>
                  <a:tcPr/>
                </a:tc>
                <a:extLst>
                  <a:ext uri="{0D108BD9-81ED-4DB2-BD59-A6C34878D82A}">
                    <a16:rowId xmlns:a16="http://schemas.microsoft.com/office/drawing/2014/main" val="10001"/>
                  </a:ext>
                </a:extLst>
              </a:tr>
              <a:tr h="392290">
                <a:tc>
                  <a:txBody>
                    <a:bodyPr/>
                    <a:lstStyle/>
                    <a:p>
                      <a:pPr algn="ctr"/>
                      <a:r>
                        <a:rPr lang="en-US" dirty="0" smtClean="0">
                          <a:latin typeface="+mj-lt"/>
                        </a:rPr>
                        <a:t>dog</a:t>
                      </a:r>
                      <a:endParaRPr lang="ru-RU" dirty="0">
                        <a:latin typeface="+mj-lt"/>
                      </a:endParaRPr>
                    </a:p>
                  </a:txBody>
                  <a:tcPr/>
                </a:tc>
                <a:tc>
                  <a:txBody>
                    <a:bodyPr/>
                    <a:lstStyle/>
                    <a:p>
                      <a:pPr algn="ctr"/>
                      <a:r>
                        <a:rPr lang="en-US" dirty="0" smtClean="0">
                          <a:latin typeface="+mj-lt"/>
                        </a:rPr>
                        <a:t>107</a:t>
                      </a:r>
                      <a:endParaRPr lang="ru-RU" dirty="0">
                        <a:latin typeface="+mj-lt"/>
                      </a:endParaRPr>
                    </a:p>
                  </a:txBody>
                  <a:tcPr/>
                </a:tc>
                <a:tc>
                  <a:txBody>
                    <a:bodyPr/>
                    <a:lstStyle/>
                    <a:p>
                      <a:pPr algn="ctr"/>
                      <a:r>
                        <a:rPr lang="en-US" dirty="0" smtClean="0">
                          <a:latin typeface="+mj-lt"/>
                        </a:rPr>
                        <a:t>255</a:t>
                      </a:r>
                      <a:endParaRPr lang="ru-RU" dirty="0">
                        <a:latin typeface="+mj-lt"/>
                      </a:endParaRPr>
                    </a:p>
                  </a:txBody>
                  <a:tcPr/>
                </a:tc>
                <a:tc>
                  <a:txBody>
                    <a:bodyPr/>
                    <a:lstStyle/>
                    <a:p>
                      <a:pPr algn="ctr"/>
                      <a:r>
                        <a:rPr lang="en-US" dirty="0" smtClean="0">
                          <a:latin typeface="+mj-lt"/>
                        </a:rPr>
                        <a:t>185</a:t>
                      </a:r>
                      <a:endParaRPr lang="ru-RU" dirty="0">
                        <a:latin typeface="+mj-lt"/>
                      </a:endParaRPr>
                    </a:p>
                  </a:txBody>
                  <a:tcPr/>
                </a:tc>
                <a:tc>
                  <a:txBody>
                    <a:bodyPr/>
                    <a:lstStyle/>
                    <a:p>
                      <a:pPr algn="ctr"/>
                      <a:r>
                        <a:rPr lang="en-US" dirty="0" smtClean="0">
                          <a:latin typeface="+mj-lt"/>
                        </a:rPr>
                        <a:t>436</a:t>
                      </a:r>
                      <a:endParaRPr lang="ru-RU" dirty="0">
                        <a:latin typeface="+mj-lt"/>
                      </a:endParaRPr>
                    </a:p>
                  </a:txBody>
                  <a:tcPr/>
                </a:tc>
                <a:extLst>
                  <a:ext uri="{0D108BD9-81ED-4DB2-BD59-A6C34878D82A}">
                    <a16:rowId xmlns:a16="http://schemas.microsoft.com/office/drawing/2014/main" val="10002"/>
                  </a:ext>
                </a:extLst>
              </a:tr>
              <a:tr h="392290">
                <a:tc>
                  <a:txBody>
                    <a:bodyPr/>
                    <a:lstStyle/>
                    <a:p>
                      <a:pPr algn="ctr"/>
                      <a:r>
                        <a:rPr lang="en-US" dirty="0" smtClean="0">
                          <a:latin typeface="+mj-lt"/>
                        </a:rPr>
                        <a:t>Bicycle</a:t>
                      </a:r>
                      <a:endParaRPr lang="ru-RU" dirty="0">
                        <a:latin typeface="+mj-lt"/>
                      </a:endParaRPr>
                    </a:p>
                  </a:txBody>
                  <a:tcPr/>
                </a:tc>
                <a:tc>
                  <a:txBody>
                    <a:bodyPr/>
                    <a:lstStyle/>
                    <a:p>
                      <a:pPr algn="ctr"/>
                      <a:r>
                        <a:rPr lang="en-US" dirty="0" smtClean="0">
                          <a:latin typeface="+mj-lt"/>
                        </a:rPr>
                        <a:t>134</a:t>
                      </a:r>
                      <a:endParaRPr lang="ru-RU" dirty="0">
                        <a:latin typeface="+mj-lt"/>
                      </a:endParaRPr>
                    </a:p>
                  </a:txBody>
                  <a:tcPr/>
                </a:tc>
                <a:tc>
                  <a:txBody>
                    <a:bodyPr/>
                    <a:lstStyle/>
                    <a:p>
                      <a:pPr algn="ctr"/>
                      <a:r>
                        <a:rPr lang="en-US" dirty="0" smtClean="0">
                          <a:latin typeface="+mj-lt"/>
                        </a:rPr>
                        <a:t>454</a:t>
                      </a:r>
                      <a:endParaRPr lang="ru-RU" dirty="0">
                        <a:latin typeface="+mj-lt"/>
                      </a:endParaRPr>
                    </a:p>
                  </a:txBody>
                  <a:tcPr/>
                </a:tc>
                <a:tc>
                  <a:txBody>
                    <a:bodyPr/>
                    <a:lstStyle/>
                    <a:p>
                      <a:pPr algn="ctr"/>
                      <a:r>
                        <a:rPr lang="en-US" dirty="0" smtClean="0">
                          <a:latin typeface="+mj-lt"/>
                        </a:rPr>
                        <a:t>93</a:t>
                      </a:r>
                      <a:endParaRPr lang="ru-RU" dirty="0">
                        <a:latin typeface="+mj-lt"/>
                      </a:endParaRPr>
                    </a:p>
                  </a:txBody>
                  <a:tcPr/>
                </a:tc>
                <a:tc>
                  <a:txBody>
                    <a:bodyPr/>
                    <a:lstStyle/>
                    <a:p>
                      <a:pPr algn="ctr"/>
                      <a:r>
                        <a:rPr lang="en-US" dirty="0" smtClean="0">
                          <a:latin typeface="+mj-lt"/>
                        </a:rPr>
                        <a:t>360</a:t>
                      </a:r>
                      <a:endParaRPr lang="ru-RU" dirty="0">
                        <a:latin typeface="+mj-lt"/>
                      </a:endParaRPr>
                    </a:p>
                  </a:txBody>
                  <a:tcPr/>
                </a:tc>
                <a:extLst>
                  <a:ext uri="{0D108BD9-81ED-4DB2-BD59-A6C34878D82A}">
                    <a16:rowId xmlns:a16="http://schemas.microsoft.com/office/drawing/2014/main" val="10003"/>
                  </a:ext>
                </a:extLst>
              </a:tr>
              <a:tr h="392290">
                <a:tc>
                  <a:txBody>
                    <a:bodyPr/>
                    <a:lstStyle/>
                    <a:p>
                      <a:pPr algn="ctr"/>
                      <a:r>
                        <a:rPr lang="en-US" dirty="0" smtClean="0">
                          <a:latin typeface="+mj-lt"/>
                        </a:rPr>
                        <a:t>Truck</a:t>
                      </a:r>
                      <a:endParaRPr lang="ru-RU" dirty="0">
                        <a:latin typeface="+mj-lt"/>
                      </a:endParaRPr>
                    </a:p>
                  </a:txBody>
                  <a:tcPr/>
                </a:tc>
                <a:tc>
                  <a:txBody>
                    <a:bodyPr/>
                    <a:lstStyle/>
                    <a:p>
                      <a:pPr algn="ctr"/>
                      <a:r>
                        <a:rPr lang="en-US" dirty="0" smtClean="0">
                          <a:latin typeface="+mj-lt"/>
                        </a:rPr>
                        <a:t>388</a:t>
                      </a:r>
                      <a:endParaRPr lang="ru-RU" dirty="0">
                        <a:latin typeface="+mj-lt"/>
                      </a:endParaRPr>
                    </a:p>
                  </a:txBody>
                  <a:tcPr/>
                </a:tc>
                <a:tc>
                  <a:txBody>
                    <a:bodyPr/>
                    <a:lstStyle/>
                    <a:p>
                      <a:pPr algn="ctr"/>
                      <a:r>
                        <a:rPr lang="en-US" dirty="0" smtClean="0">
                          <a:latin typeface="+mj-lt"/>
                        </a:rPr>
                        <a:t>560</a:t>
                      </a:r>
                      <a:endParaRPr lang="ru-RU" dirty="0">
                        <a:latin typeface="+mj-lt"/>
                      </a:endParaRPr>
                    </a:p>
                  </a:txBody>
                  <a:tcPr/>
                </a:tc>
                <a:tc>
                  <a:txBody>
                    <a:bodyPr/>
                    <a:lstStyle/>
                    <a:p>
                      <a:pPr algn="ctr"/>
                      <a:r>
                        <a:rPr lang="en-US" dirty="0" smtClean="0">
                          <a:latin typeface="+mj-lt"/>
                        </a:rPr>
                        <a:t>71</a:t>
                      </a:r>
                      <a:endParaRPr lang="ru-RU" dirty="0">
                        <a:latin typeface="+mj-lt"/>
                      </a:endParaRPr>
                    </a:p>
                  </a:txBody>
                  <a:tcPr/>
                </a:tc>
                <a:tc>
                  <a:txBody>
                    <a:bodyPr/>
                    <a:lstStyle/>
                    <a:p>
                      <a:pPr algn="ctr"/>
                      <a:r>
                        <a:rPr lang="en-US" dirty="0" smtClean="0">
                          <a:latin typeface="+mj-lt"/>
                        </a:rPr>
                        <a:t>137</a:t>
                      </a:r>
                      <a:endParaRPr lang="ru-RU" dirty="0">
                        <a:latin typeface="+mj-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3893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D21468-5A7D-49A3-88FF-9FFEF8A6CAFA}" type="slidenum">
              <a:rPr lang="ru-RU" smtClean="0"/>
              <a:t>16</a:t>
            </a:fld>
            <a:endParaRPr lang="ru-RU"/>
          </a:p>
        </p:txBody>
      </p:sp>
      <p:sp>
        <p:nvSpPr>
          <p:cNvPr id="6" name="Заголовок 1"/>
          <p:cNvSpPr txBox="1">
            <a:spLocks/>
          </p:cNvSpPr>
          <p:nvPr/>
        </p:nvSpPr>
        <p:spPr>
          <a:xfrm>
            <a:off x="4000094" y="446208"/>
            <a:ext cx="4385387" cy="61582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ln w="0"/>
                <a:effectLst>
                  <a:outerShdw blurRad="38100" dist="25400" dir="5400000" algn="ctr" rotWithShape="0">
                    <a:srgbClr val="6E747A">
                      <a:alpha val="43000"/>
                    </a:srgbClr>
                  </a:outerShdw>
                </a:effectLst>
              </a:rPr>
              <a:t>Grid &amp; Scales</a:t>
            </a:r>
            <a:endParaRPr lang="ru-RU" sz="5400" dirty="0">
              <a:ln w="0"/>
              <a:effectLst>
                <a:outerShdw blurRad="38100" dist="25400" dir="5400000" algn="ctr" rotWithShape="0">
                  <a:srgbClr val="6E747A">
                    <a:alpha val="43000"/>
                  </a:srgbClr>
                </a:outerShdw>
              </a:effectLs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17" y="1633788"/>
            <a:ext cx="3865983" cy="383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Заголовок 1"/>
          <p:cNvSpPr txBox="1">
            <a:spLocks/>
          </p:cNvSpPr>
          <p:nvPr/>
        </p:nvSpPr>
        <p:spPr>
          <a:xfrm>
            <a:off x="5171614" y="1692062"/>
            <a:ext cx="6266407" cy="269453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dirty="0" smtClean="0"/>
              <a:t>Исходное изображение: 224 </a:t>
            </a:r>
            <a:r>
              <a:rPr lang="ru-RU" sz="1800" dirty="0" smtClean="0"/>
              <a:t>Х</a:t>
            </a:r>
            <a:r>
              <a:rPr lang="ru-RU" sz="2400" dirty="0" smtClean="0"/>
              <a:t> 224 пикселя</a:t>
            </a:r>
          </a:p>
          <a:p>
            <a:endParaRPr lang="ru-RU" sz="2400" dirty="0" smtClean="0"/>
          </a:p>
          <a:p>
            <a:r>
              <a:rPr lang="ru-RU" sz="2400" dirty="0" smtClean="0"/>
              <a:t>Обработка </a:t>
            </a:r>
            <a:r>
              <a:rPr lang="ru-RU" sz="2400" dirty="0"/>
              <a:t>изображения осуществляется в </a:t>
            </a:r>
            <a:r>
              <a:rPr lang="ru-RU" sz="2400" dirty="0" smtClean="0"/>
              <a:t>3-х </a:t>
            </a:r>
            <a:r>
              <a:rPr lang="ru-RU" sz="2400" dirty="0"/>
              <a:t>масштабах, при которых изображение разбивается на сетку:</a:t>
            </a:r>
          </a:p>
          <a:p>
            <a:endParaRPr lang="ru-RU" sz="2400" dirty="0" smtClean="0"/>
          </a:p>
          <a:p>
            <a:r>
              <a:rPr lang="ru-RU" sz="2400" dirty="0"/>
              <a:t>224 </a:t>
            </a:r>
            <a:r>
              <a:rPr lang="ru-RU" sz="2400" dirty="0" smtClean="0"/>
              <a:t> / 32 - </a:t>
            </a:r>
            <a:r>
              <a:rPr lang="ru-RU" sz="2400" dirty="0"/>
              <a:t>7х7</a:t>
            </a:r>
          </a:p>
          <a:p>
            <a:r>
              <a:rPr lang="ru-RU" sz="2400" dirty="0"/>
              <a:t>224  / </a:t>
            </a:r>
            <a:r>
              <a:rPr lang="ru-RU" sz="2400" dirty="0" smtClean="0"/>
              <a:t>16 -14х14</a:t>
            </a:r>
            <a:endParaRPr lang="ru-RU" sz="2400" dirty="0"/>
          </a:p>
          <a:p>
            <a:r>
              <a:rPr lang="ru-RU" sz="2400" dirty="0"/>
              <a:t>224  / </a:t>
            </a:r>
            <a:r>
              <a:rPr lang="ru-RU" sz="2400" dirty="0" smtClean="0"/>
              <a:t>8 - 28х28</a:t>
            </a:r>
            <a:endParaRPr lang="ru-RU" sz="2400" dirty="0"/>
          </a:p>
          <a:p>
            <a:endParaRPr lang="ru-RU" sz="2400" dirty="0"/>
          </a:p>
        </p:txBody>
      </p:sp>
      <p:cxnSp>
        <p:nvCxnSpPr>
          <p:cNvPr id="9" name="Прямая со стрелкой 8"/>
          <p:cNvCxnSpPr/>
          <p:nvPr/>
        </p:nvCxnSpPr>
        <p:spPr>
          <a:xfrm>
            <a:off x="533522" y="5743074"/>
            <a:ext cx="360137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4523874" y="1692063"/>
            <a:ext cx="0" cy="3666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 name="Заголовок 1"/>
          <p:cNvSpPr txBox="1">
            <a:spLocks/>
          </p:cNvSpPr>
          <p:nvPr/>
        </p:nvSpPr>
        <p:spPr>
          <a:xfrm>
            <a:off x="1958281" y="5766759"/>
            <a:ext cx="752835" cy="457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dirty="0">
                <a:ln w="0"/>
                <a:solidFill>
                  <a:schemeClr val="accent1"/>
                </a:solidFill>
                <a:effectLst>
                  <a:outerShdw blurRad="38100" dist="25400" dir="5400000" algn="ctr" rotWithShape="0">
                    <a:srgbClr val="6E747A">
                      <a:alpha val="43000"/>
                    </a:srgbClr>
                  </a:outerShdw>
                </a:effectLst>
              </a:rPr>
              <a:t>224</a:t>
            </a:r>
          </a:p>
        </p:txBody>
      </p:sp>
      <p:sp>
        <p:nvSpPr>
          <p:cNvPr id="21" name="Заголовок 1"/>
          <p:cNvSpPr txBox="1">
            <a:spLocks/>
          </p:cNvSpPr>
          <p:nvPr/>
        </p:nvSpPr>
        <p:spPr>
          <a:xfrm rot="5400000">
            <a:off x="4459707" y="3360441"/>
            <a:ext cx="752835" cy="457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dirty="0">
                <a:ln w="0"/>
                <a:solidFill>
                  <a:schemeClr val="accent1"/>
                </a:solidFill>
                <a:effectLst>
                  <a:outerShdw blurRad="38100" dist="25400" dir="5400000" algn="ctr" rotWithShape="0">
                    <a:srgbClr val="6E747A">
                      <a:alpha val="43000"/>
                    </a:srgbClr>
                  </a:outerShdw>
                </a:effectLst>
              </a:rPr>
              <a:t>224</a:t>
            </a:r>
          </a:p>
        </p:txBody>
      </p:sp>
      <p:cxnSp>
        <p:nvCxnSpPr>
          <p:cNvPr id="19" name="Прямая со стрелкой 18"/>
          <p:cNvCxnSpPr/>
          <p:nvPr/>
        </p:nvCxnSpPr>
        <p:spPr>
          <a:xfrm>
            <a:off x="340936" y="1534849"/>
            <a:ext cx="60394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340936" y="1534849"/>
            <a:ext cx="0" cy="652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Заголовок 1"/>
          <p:cNvSpPr txBox="1">
            <a:spLocks/>
          </p:cNvSpPr>
          <p:nvPr/>
        </p:nvSpPr>
        <p:spPr>
          <a:xfrm>
            <a:off x="449371" y="1062029"/>
            <a:ext cx="376417" cy="457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dirty="0" smtClean="0">
                <a:ln w="0"/>
                <a:solidFill>
                  <a:schemeClr val="accent1"/>
                </a:solidFill>
                <a:effectLst>
                  <a:outerShdw blurRad="38100" dist="25400" dir="5400000" algn="ctr" rotWithShape="0">
                    <a:srgbClr val="6E747A">
                      <a:alpha val="43000"/>
                    </a:srgbClr>
                  </a:outerShdw>
                </a:effectLst>
              </a:rPr>
              <a:t>7</a:t>
            </a:r>
            <a:endParaRPr lang="ru-RU" sz="2400" dirty="0">
              <a:ln w="0"/>
              <a:solidFill>
                <a:schemeClr val="accent1"/>
              </a:solidFill>
              <a:effectLst>
                <a:outerShdw blurRad="38100" dist="25400" dir="5400000" algn="ctr" rotWithShape="0">
                  <a:srgbClr val="6E747A">
                    <a:alpha val="43000"/>
                  </a:srgbClr>
                </a:outerShdw>
              </a:effectLst>
            </a:endParaRPr>
          </a:p>
        </p:txBody>
      </p:sp>
      <p:sp>
        <p:nvSpPr>
          <p:cNvPr id="33" name="Заголовок 1"/>
          <p:cNvSpPr txBox="1">
            <a:spLocks/>
          </p:cNvSpPr>
          <p:nvPr/>
        </p:nvSpPr>
        <p:spPr>
          <a:xfrm>
            <a:off x="0" y="1632104"/>
            <a:ext cx="376417" cy="457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dirty="0" smtClean="0">
                <a:ln w="0"/>
                <a:solidFill>
                  <a:schemeClr val="accent1"/>
                </a:solidFill>
                <a:effectLst>
                  <a:outerShdw blurRad="38100" dist="25400" dir="5400000" algn="ctr" rotWithShape="0">
                    <a:srgbClr val="6E747A">
                      <a:alpha val="43000"/>
                    </a:srgbClr>
                  </a:outerShdw>
                </a:effectLst>
              </a:rPr>
              <a:t>7</a:t>
            </a:r>
            <a:endParaRPr lang="ru-RU" sz="24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87466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D21468-5A7D-49A3-88FF-9FFEF8A6CAFA}" type="slidenum">
              <a:rPr lang="ru-RU" smtClean="0"/>
              <a:t>17</a:t>
            </a:fld>
            <a:endParaRPr lang="ru-RU"/>
          </a:p>
        </p:txBody>
      </p:sp>
      <p:sp>
        <p:nvSpPr>
          <p:cNvPr id="6" name="Заголовок 1"/>
          <p:cNvSpPr txBox="1">
            <a:spLocks/>
          </p:cNvSpPr>
          <p:nvPr/>
        </p:nvSpPr>
        <p:spPr>
          <a:xfrm>
            <a:off x="4377599" y="452308"/>
            <a:ext cx="4385387" cy="61582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ln w="0"/>
                <a:effectLst>
                  <a:outerShdw blurRad="38100" dist="25400" dir="5400000" algn="ctr" rotWithShape="0">
                    <a:srgbClr val="6E747A">
                      <a:alpha val="43000"/>
                    </a:srgbClr>
                  </a:outerShdw>
                </a:effectLst>
              </a:rPr>
              <a:t>Anchor boxes</a:t>
            </a:r>
            <a:endParaRPr lang="ru-RU" sz="5400" dirty="0">
              <a:ln w="0"/>
              <a:effectLst>
                <a:outerShdw blurRad="38100" dist="25400" dir="5400000" algn="ctr" rotWithShape="0">
                  <a:srgbClr val="6E747A">
                    <a:alpha val="43000"/>
                  </a:srgbClr>
                </a:outerShdw>
              </a:effectLst>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17" y="1436235"/>
            <a:ext cx="8809657" cy="458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Заголовок 1"/>
          <p:cNvSpPr txBox="1">
            <a:spLocks/>
          </p:cNvSpPr>
          <p:nvPr/>
        </p:nvSpPr>
        <p:spPr>
          <a:xfrm>
            <a:off x="9262192" y="5004318"/>
            <a:ext cx="2552440" cy="615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smtClean="0"/>
              <a:t>х</a:t>
            </a:r>
            <a:r>
              <a:rPr lang="ru-RU" sz="2800" dirty="0" smtClean="0"/>
              <a:t> </a:t>
            </a:r>
            <a:r>
              <a:rPr lang="en-US" sz="2800" i="1" dirty="0" smtClean="0"/>
              <a:t>Anchor boxes</a:t>
            </a:r>
            <a:endParaRPr lang="ru-RU" sz="2800" i="1" dirty="0"/>
          </a:p>
        </p:txBody>
      </p:sp>
    </p:spTree>
    <p:extLst>
      <p:ext uri="{BB962C8B-B14F-4D97-AF65-F5344CB8AC3E}">
        <p14:creationId xmlns:p14="http://schemas.microsoft.com/office/powerpoint/2010/main" val="3317439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D21468-5A7D-49A3-88FF-9FFEF8A6CAFA}" type="slidenum">
              <a:rPr lang="ru-RU" smtClean="0"/>
              <a:t>18</a:t>
            </a:fld>
            <a:endParaRPr lang="ru-RU"/>
          </a:p>
        </p:txBody>
      </p:sp>
      <p:sp>
        <p:nvSpPr>
          <p:cNvPr id="6" name="Заголовок 1"/>
          <p:cNvSpPr txBox="1">
            <a:spLocks/>
          </p:cNvSpPr>
          <p:nvPr/>
        </p:nvSpPr>
        <p:spPr>
          <a:xfrm>
            <a:off x="2798666" y="327641"/>
            <a:ext cx="7175240"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dirty="0">
                <a:ln w="0"/>
                <a:effectLst>
                  <a:outerShdw blurRad="38100" dist="25400" dir="5400000" algn="ctr" rotWithShape="0">
                    <a:srgbClr val="6E747A">
                      <a:alpha val="43000"/>
                    </a:srgbClr>
                  </a:outerShdw>
                </a:effectLst>
              </a:rPr>
              <a:t>Non-Maximum Suppression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22" y="1371763"/>
            <a:ext cx="4248376" cy="424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444" y="1371763"/>
            <a:ext cx="4231382" cy="424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трелка вправо 1"/>
          <p:cNvSpPr/>
          <p:nvPr/>
        </p:nvSpPr>
        <p:spPr>
          <a:xfrm>
            <a:off x="5050971" y="3344547"/>
            <a:ext cx="1335315" cy="302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56791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D21468-5A7D-49A3-88FF-9FFEF8A6CAFA}" type="slidenum">
              <a:rPr lang="ru-RU" smtClean="0"/>
              <a:t>19</a:t>
            </a:fld>
            <a:endParaRPr lang="ru-RU"/>
          </a:p>
        </p:txBody>
      </p:sp>
      <p:sp>
        <p:nvSpPr>
          <p:cNvPr id="6" name="Заголовок 1"/>
          <p:cNvSpPr txBox="1">
            <a:spLocks/>
          </p:cNvSpPr>
          <p:nvPr/>
        </p:nvSpPr>
        <p:spPr>
          <a:xfrm>
            <a:off x="3281557" y="207941"/>
            <a:ext cx="7175240"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dirty="0" smtClean="0">
                <a:ln w="0"/>
                <a:effectLst>
                  <a:outerShdw blurRad="38100" dist="25400" dir="5400000" algn="ctr" rotWithShape="0">
                    <a:srgbClr val="6E747A">
                      <a:alpha val="43000"/>
                    </a:srgbClr>
                  </a:outerShdw>
                </a:effectLst>
              </a:rPr>
              <a:t>From YOLOv3 To YOLOv4</a:t>
            </a:r>
            <a:endParaRPr lang="en-US" sz="4600" dirty="0">
              <a:ln w="0"/>
              <a:effectLst>
                <a:outerShdw blurRad="38100" dist="25400" dir="5400000" algn="ctr" rotWithShape="0">
                  <a:srgbClr val="6E747A">
                    <a:alpha val="43000"/>
                  </a:srgbClr>
                </a:outerShdw>
              </a:effectLst>
            </a:endParaRPr>
          </a:p>
        </p:txBody>
      </p:sp>
      <p:sp>
        <p:nvSpPr>
          <p:cNvPr id="7" name="Заголовок 1"/>
          <p:cNvSpPr txBox="1">
            <a:spLocks/>
          </p:cNvSpPr>
          <p:nvPr/>
        </p:nvSpPr>
        <p:spPr>
          <a:xfrm>
            <a:off x="401217" y="5948784"/>
            <a:ext cx="5213220"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n w="0"/>
                <a:solidFill>
                  <a:schemeClr val="accent1"/>
                </a:solidFill>
                <a:effectLst>
                  <a:outerShdw blurRad="38100" dist="25400" dir="5400000" algn="ctr" rotWithShape="0">
                    <a:srgbClr val="6E747A">
                      <a:alpha val="43000"/>
                    </a:srgbClr>
                  </a:outerShdw>
                </a:effectLst>
              </a:rPr>
              <a:t>https://medium.com/@jonathan_hui/yolov4-c9901eaa8e61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927" y="1835881"/>
            <a:ext cx="3368902" cy="346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74" y="1855099"/>
            <a:ext cx="6925128" cy="223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Заголовок 1"/>
          <p:cNvSpPr txBox="1">
            <a:spLocks/>
          </p:cNvSpPr>
          <p:nvPr/>
        </p:nvSpPr>
        <p:spPr>
          <a:xfrm>
            <a:off x="1024003" y="1205231"/>
            <a:ext cx="1254740" cy="615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smtClean="0"/>
              <a:t>MixUp</a:t>
            </a:r>
            <a:endParaRPr lang="ru-RU" sz="2400" i="1" dirty="0"/>
          </a:p>
        </p:txBody>
      </p:sp>
      <p:sp>
        <p:nvSpPr>
          <p:cNvPr id="14" name="Заголовок 1"/>
          <p:cNvSpPr txBox="1">
            <a:spLocks/>
          </p:cNvSpPr>
          <p:nvPr/>
        </p:nvSpPr>
        <p:spPr>
          <a:xfrm>
            <a:off x="3294468" y="1168781"/>
            <a:ext cx="1254740" cy="615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smtClean="0"/>
              <a:t>CutOut</a:t>
            </a:r>
            <a:endParaRPr lang="ru-RU" sz="2400" i="1" dirty="0"/>
          </a:p>
        </p:txBody>
      </p:sp>
      <p:sp>
        <p:nvSpPr>
          <p:cNvPr id="15" name="Заголовок 1"/>
          <p:cNvSpPr txBox="1">
            <a:spLocks/>
          </p:cNvSpPr>
          <p:nvPr/>
        </p:nvSpPr>
        <p:spPr>
          <a:xfrm>
            <a:off x="5614437" y="1205232"/>
            <a:ext cx="1254740" cy="615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smtClean="0"/>
              <a:t>CutMix</a:t>
            </a:r>
            <a:endParaRPr lang="ru-RU" sz="2400" i="1" dirty="0"/>
          </a:p>
        </p:txBody>
      </p:sp>
      <p:sp>
        <p:nvSpPr>
          <p:cNvPr id="16" name="Заголовок 1"/>
          <p:cNvSpPr txBox="1">
            <a:spLocks/>
          </p:cNvSpPr>
          <p:nvPr/>
        </p:nvSpPr>
        <p:spPr>
          <a:xfrm>
            <a:off x="8820643" y="1148696"/>
            <a:ext cx="2079593"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t>Mosaic  data augmentation</a:t>
            </a:r>
            <a:endParaRPr lang="ru-RU" sz="2400" i="1" dirty="0"/>
          </a:p>
        </p:txBody>
      </p:sp>
    </p:spTree>
    <p:extLst>
      <p:ext uri="{BB962C8B-B14F-4D97-AF65-F5344CB8AC3E}">
        <p14:creationId xmlns:p14="http://schemas.microsoft.com/office/powerpoint/2010/main" val="2441179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34169" y="184206"/>
            <a:ext cx="11508479" cy="1052412"/>
          </a:xfrm>
        </p:spPr>
        <p:txBody>
          <a:bodyPr>
            <a:normAutofit/>
          </a:bodyPr>
          <a:lstStyle/>
          <a:p>
            <a:pPr algn="ctr"/>
            <a:r>
              <a:rPr lang="ru-RU" b="1" dirty="0" smtClean="0"/>
              <a:t>О докладчиках</a:t>
            </a:r>
            <a:r>
              <a:rPr lang="ru-RU" sz="2000" b="1" dirty="0" smtClean="0"/>
              <a:t/>
            </a:r>
            <a:br>
              <a:rPr lang="ru-RU" sz="2000" b="1" dirty="0" smtClean="0"/>
            </a:br>
            <a:endParaRPr lang="ru-RU" sz="2000" b="1" dirty="0"/>
          </a:p>
        </p:txBody>
      </p:sp>
      <p:pic>
        <p:nvPicPr>
          <p:cNvPr id="3" name="Рисунок 2"/>
          <p:cNvPicPr>
            <a:picLocks noChangeAspect="1"/>
          </p:cNvPicPr>
          <p:nvPr/>
        </p:nvPicPr>
        <p:blipFill>
          <a:blip r:embed="rId2"/>
          <a:stretch>
            <a:fillRect/>
          </a:stretch>
        </p:blipFill>
        <p:spPr>
          <a:xfrm>
            <a:off x="7753733" y="2306466"/>
            <a:ext cx="2225607" cy="2156468"/>
          </a:xfrm>
          <a:prstGeom prst="rect">
            <a:avLst/>
          </a:prstGeom>
        </p:spPr>
      </p:pic>
      <p:sp>
        <p:nvSpPr>
          <p:cNvPr id="5" name="Заголовок 12"/>
          <p:cNvSpPr txBox="1">
            <a:spLocks/>
          </p:cNvSpPr>
          <p:nvPr/>
        </p:nvSpPr>
        <p:spPr>
          <a:xfrm>
            <a:off x="7764449" y="4685361"/>
            <a:ext cx="2313308" cy="5539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b="1" dirty="0">
                <a:solidFill>
                  <a:srgbClr val="3675AA"/>
                </a:solidFill>
              </a:rPr>
              <a:t>Сурняев Даниил</a:t>
            </a:r>
            <a:endParaRPr lang="en-US" sz="2400" b="1" dirty="0">
              <a:solidFill>
                <a:srgbClr val="3675AA"/>
              </a:solidFill>
            </a:endParaRPr>
          </a:p>
        </p:txBody>
      </p:sp>
      <p:sp>
        <p:nvSpPr>
          <p:cNvPr id="7" name="Заголовок 12"/>
          <p:cNvSpPr txBox="1">
            <a:spLocks/>
          </p:cNvSpPr>
          <p:nvPr/>
        </p:nvSpPr>
        <p:spPr>
          <a:xfrm>
            <a:off x="2396386" y="4685362"/>
            <a:ext cx="2313308" cy="5539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b="1" dirty="0" smtClean="0">
                <a:solidFill>
                  <a:srgbClr val="3675AA"/>
                </a:solidFill>
              </a:rPr>
              <a:t>Иов Роман</a:t>
            </a:r>
            <a:endParaRPr lang="en-US" sz="2400" b="1" dirty="0">
              <a:solidFill>
                <a:srgbClr val="3675AA"/>
              </a:solidFill>
            </a:endParaRPr>
          </a:p>
        </p:txBody>
      </p:sp>
      <p:pic>
        <p:nvPicPr>
          <p:cNvPr id="2" name="Рисунок 1"/>
          <p:cNvPicPr>
            <a:picLocks noChangeAspect="1"/>
          </p:cNvPicPr>
          <p:nvPr/>
        </p:nvPicPr>
        <p:blipFill>
          <a:blip r:embed="rId3"/>
          <a:stretch>
            <a:fillRect/>
          </a:stretch>
        </p:blipFill>
        <p:spPr>
          <a:xfrm>
            <a:off x="2396386" y="2306466"/>
            <a:ext cx="1735773" cy="2290130"/>
          </a:xfrm>
          <a:prstGeom prst="rect">
            <a:avLst/>
          </a:prstGeom>
        </p:spPr>
      </p:pic>
    </p:spTree>
    <p:extLst>
      <p:ext uri="{BB962C8B-B14F-4D97-AF65-F5344CB8AC3E}">
        <p14:creationId xmlns:p14="http://schemas.microsoft.com/office/powerpoint/2010/main" val="2222319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D21468-5A7D-49A3-88FF-9FFEF8A6CAFA}" type="slidenum">
              <a:rPr lang="ru-RU" smtClean="0"/>
              <a:t>20</a:t>
            </a:fld>
            <a:endParaRPr lang="ru-RU"/>
          </a:p>
        </p:txBody>
      </p:sp>
      <p:sp>
        <p:nvSpPr>
          <p:cNvPr id="6" name="Заголовок 1"/>
          <p:cNvSpPr txBox="1">
            <a:spLocks/>
          </p:cNvSpPr>
          <p:nvPr/>
        </p:nvSpPr>
        <p:spPr>
          <a:xfrm>
            <a:off x="3740035" y="216234"/>
            <a:ext cx="7175240"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dirty="0" smtClean="0">
                <a:ln w="0"/>
                <a:effectLst>
                  <a:outerShdw blurRad="38100" dist="25400" dir="5400000" algn="ctr" rotWithShape="0">
                    <a:srgbClr val="6E747A">
                      <a:alpha val="43000"/>
                    </a:srgbClr>
                  </a:outerShdw>
                </a:effectLst>
              </a:rPr>
              <a:t>YOLOv4 </a:t>
            </a:r>
            <a:r>
              <a:rPr lang="en-US" sz="4600" dirty="0">
                <a:ln w="0"/>
                <a:effectLst>
                  <a:outerShdw blurRad="38100" dist="25400" dir="5400000" algn="ctr" rotWithShape="0">
                    <a:srgbClr val="6E747A">
                      <a:alpha val="43000"/>
                    </a:srgbClr>
                  </a:outerShdw>
                </a:effectLst>
              </a:rPr>
              <a:t>efficiency</a:t>
            </a:r>
          </a:p>
        </p:txBody>
      </p:sp>
      <p:sp>
        <p:nvSpPr>
          <p:cNvPr id="7" name="Заголовок 1"/>
          <p:cNvSpPr txBox="1">
            <a:spLocks/>
          </p:cNvSpPr>
          <p:nvPr/>
        </p:nvSpPr>
        <p:spPr>
          <a:xfrm>
            <a:off x="401217" y="5948784"/>
            <a:ext cx="10426440"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n w="0"/>
                <a:solidFill>
                  <a:schemeClr val="accent1"/>
                </a:solidFill>
                <a:effectLst>
                  <a:outerShdw blurRad="38100" dist="25400" dir="5400000" algn="ctr" rotWithShape="0">
                    <a:srgbClr val="6E747A">
                      <a:alpha val="43000"/>
                    </a:srgbClr>
                  </a:outerShdw>
                </a:effectLst>
              </a:rPr>
              <a:t>https://habr.com/ru/post/503200/</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4" y="988925"/>
            <a:ext cx="9269639" cy="495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92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D21468-5A7D-49A3-88FF-9FFEF8A6CAFA}" type="slidenum">
              <a:rPr lang="ru-RU" smtClean="0"/>
              <a:t>21</a:t>
            </a:fld>
            <a:endParaRPr lang="ru-RU"/>
          </a:p>
        </p:txBody>
      </p:sp>
      <p:sp>
        <p:nvSpPr>
          <p:cNvPr id="6" name="Заголовок 1"/>
          <p:cNvSpPr txBox="1">
            <a:spLocks/>
          </p:cNvSpPr>
          <p:nvPr/>
        </p:nvSpPr>
        <p:spPr>
          <a:xfrm>
            <a:off x="3125137" y="587912"/>
            <a:ext cx="7175240"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600" dirty="0">
                <a:ln w="0"/>
                <a:effectLst>
                  <a:outerShdw blurRad="38100" dist="25400" dir="5400000" algn="ctr" rotWithShape="0">
                    <a:srgbClr val="6E747A">
                      <a:alpha val="43000"/>
                    </a:srgbClr>
                  </a:outerShdw>
                </a:effectLst>
              </a:rPr>
              <a:t>Кейс использования</a:t>
            </a:r>
            <a:r>
              <a:rPr lang="en-US" sz="4600" dirty="0">
                <a:ln w="0"/>
                <a:effectLst>
                  <a:outerShdw blurRad="38100" dist="25400" dir="5400000" algn="ctr" rotWithShape="0">
                    <a:srgbClr val="6E747A">
                      <a:alpha val="43000"/>
                    </a:srgbClr>
                  </a:outerShdw>
                </a:effectLst>
              </a:rPr>
              <a:t> YOLO</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61" y="2315823"/>
            <a:ext cx="1229130" cy="120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014" y="2447361"/>
            <a:ext cx="1214437" cy="121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887" y="2257767"/>
            <a:ext cx="2084855" cy="157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Заголовок 1"/>
          <p:cNvSpPr txBox="1">
            <a:spLocks/>
          </p:cNvSpPr>
          <p:nvPr/>
        </p:nvSpPr>
        <p:spPr>
          <a:xfrm>
            <a:off x="7692569" y="2750816"/>
            <a:ext cx="1783179" cy="772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YOLOv3 </a:t>
            </a:r>
          </a:p>
          <a:p>
            <a:pPr algn="ctr"/>
            <a:r>
              <a:rPr lang="en-US" sz="2800" dirty="0" smtClean="0"/>
              <a:t>algorithm</a:t>
            </a:r>
          </a:p>
        </p:txBody>
      </p:sp>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00377" y="2509663"/>
            <a:ext cx="1180423" cy="119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трелка вправо 1"/>
          <p:cNvSpPr/>
          <p:nvPr/>
        </p:nvSpPr>
        <p:spPr>
          <a:xfrm>
            <a:off x="1741578" y="2967236"/>
            <a:ext cx="696821" cy="2757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4" name="Стрелка вправо 13"/>
          <p:cNvSpPr/>
          <p:nvPr/>
        </p:nvSpPr>
        <p:spPr>
          <a:xfrm>
            <a:off x="3988768" y="2967236"/>
            <a:ext cx="696821" cy="2757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5" name="Стрелка вправо 14"/>
          <p:cNvSpPr/>
          <p:nvPr/>
        </p:nvSpPr>
        <p:spPr>
          <a:xfrm>
            <a:off x="6952206" y="2999113"/>
            <a:ext cx="696821" cy="2757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6" name="Стрелка вправо 15"/>
          <p:cNvSpPr/>
          <p:nvPr/>
        </p:nvSpPr>
        <p:spPr>
          <a:xfrm>
            <a:off x="9475748" y="2999114"/>
            <a:ext cx="696821" cy="2757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17" name="Заголовок 1"/>
          <p:cNvSpPr txBox="1">
            <a:spLocks/>
          </p:cNvSpPr>
          <p:nvPr/>
        </p:nvSpPr>
        <p:spPr>
          <a:xfrm>
            <a:off x="0" y="3777858"/>
            <a:ext cx="1688771"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smtClean="0"/>
              <a:t>Load video </a:t>
            </a:r>
          </a:p>
          <a:p>
            <a:r>
              <a:rPr lang="en-US" sz="2200" b="1" dirty="0" smtClean="0"/>
              <a:t>from </a:t>
            </a:r>
            <a:r>
              <a:rPr lang="ru-RU" sz="2200" b="1" dirty="0" smtClean="0"/>
              <a:t> </a:t>
            </a:r>
            <a:r>
              <a:rPr lang="en-US" sz="2200" b="1" dirty="0" smtClean="0"/>
              <a:t>DVR</a:t>
            </a:r>
            <a:endParaRPr lang="ru-RU" sz="2200" i="1" dirty="0"/>
          </a:p>
        </p:txBody>
      </p:sp>
      <p:sp>
        <p:nvSpPr>
          <p:cNvPr id="18" name="Заголовок 1"/>
          <p:cNvSpPr txBox="1">
            <a:spLocks/>
          </p:cNvSpPr>
          <p:nvPr/>
        </p:nvSpPr>
        <p:spPr>
          <a:xfrm>
            <a:off x="2396846" y="3819282"/>
            <a:ext cx="1688771"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smtClean="0"/>
              <a:t>Split video </a:t>
            </a:r>
          </a:p>
          <a:p>
            <a:r>
              <a:rPr lang="en-US" sz="2200" b="1" dirty="0" smtClean="0"/>
              <a:t>into </a:t>
            </a:r>
            <a:r>
              <a:rPr lang="ru-RU" sz="2200" b="1" dirty="0" smtClean="0"/>
              <a:t> </a:t>
            </a:r>
            <a:r>
              <a:rPr lang="en-US" sz="2200" b="1" dirty="0" smtClean="0"/>
              <a:t>frames</a:t>
            </a:r>
            <a:endParaRPr lang="ru-RU" sz="2200" i="1" dirty="0"/>
          </a:p>
        </p:txBody>
      </p:sp>
      <p:sp>
        <p:nvSpPr>
          <p:cNvPr id="19" name="Заголовок 1"/>
          <p:cNvSpPr txBox="1">
            <a:spLocks/>
          </p:cNvSpPr>
          <p:nvPr/>
        </p:nvSpPr>
        <p:spPr>
          <a:xfrm>
            <a:off x="5161971" y="3823426"/>
            <a:ext cx="1688771"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smtClean="0"/>
              <a:t>Allocate a client area</a:t>
            </a:r>
            <a:endParaRPr lang="ru-RU" sz="2200" i="1" dirty="0"/>
          </a:p>
        </p:txBody>
      </p:sp>
      <p:sp>
        <p:nvSpPr>
          <p:cNvPr id="20" name="Заголовок 1"/>
          <p:cNvSpPr txBox="1">
            <a:spLocks/>
          </p:cNvSpPr>
          <p:nvPr/>
        </p:nvSpPr>
        <p:spPr>
          <a:xfrm>
            <a:off x="7963228" y="3777857"/>
            <a:ext cx="1860930" cy="615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smtClean="0"/>
              <a:t>Processing clipped frame</a:t>
            </a:r>
            <a:endParaRPr lang="ru-RU" sz="2200" i="1" dirty="0"/>
          </a:p>
        </p:txBody>
      </p:sp>
      <p:sp>
        <p:nvSpPr>
          <p:cNvPr id="21" name="Заголовок 1"/>
          <p:cNvSpPr txBox="1">
            <a:spLocks/>
          </p:cNvSpPr>
          <p:nvPr/>
        </p:nvSpPr>
        <p:spPr>
          <a:xfrm>
            <a:off x="10172569" y="3761226"/>
            <a:ext cx="1816231" cy="72368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Writing the result to a file</a:t>
            </a:r>
            <a:endParaRPr lang="ru-RU" sz="2800" i="1" dirty="0"/>
          </a:p>
        </p:txBody>
      </p:sp>
    </p:spTree>
    <p:extLst>
      <p:ext uri="{BB962C8B-B14F-4D97-AF65-F5344CB8AC3E}">
        <p14:creationId xmlns:p14="http://schemas.microsoft.com/office/powerpoint/2010/main" val="3506606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21422" y="270689"/>
            <a:ext cx="10515600" cy="906327"/>
          </a:xfrm>
        </p:spPr>
        <p:txBody>
          <a:bodyPr/>
          <a:lstStyle/>
          <a:p>
            <a:pPr algn="ctr"/>
            <a:r>
              <a:rPr lang="ru-RU" b="1" dirty="0" smtClean="0"/>
              <a:t>Что необходимо для обучения?</a:t>
            </a:r>
            <a:endParaRPr lang="ru-RU" b="1" dirty="0"/>
          </a:p>
        </p:txBody>
      </p:sp>
      <p:pic>
        <p:nvPicPr>
          <p:cNvPr id="3" name="Рисунок 2"/>
          <p:cNvPicPr>
            <a:picLocks noChangeAspect="1"/>
          </p:cNvPicPr>
          <p:nvPr/>
        </p:nvPicPr>
        <p:blipFill>
          <a:blip r:embed="rId2"/>
          <a:stretch>
            <a:fillRect/>
          </a:stretch>
        </p:blipFill>
        <p:spPr>
          <a:xfrm>
            <a:off x="7111474" y="1947392"/>
            <a:ext cx="3810538" cy="3160925"/>
          </a:xfrm>
          <a:prstGeom prst="rect">
            <a:avLst/>
          </a:prstGeom>
        </p:spPr>
      </p:pic>
      <p:pic>
        <p:nvPicPr>
          <p:cNvPr id="5" name="Рисунок 4"/>
          <p:cNvPicPr>
            <a:picLocks noChangeAspect="1"/>
          </p:cNvPicPr>
          <p:nvPr/>
        </p:nvPicPr>
        <p:blipFill>
          <a:blip r:embed="rId3"/>
          <a:stretch>
            <a:fillRect/>
          </a:stretch>
        </p:blipFill>
        <p:spPr>
          <a:xfrm>
            <a:off x="1472242" y="2483711"/>
            <a:ext cx="4906528" cy="2088289"/>
          </a:xfrm>
          <a:prstGeom prst="rect">
            <a:avLst/>
          </a:prstGeom>
        </p:spPr>
      </p:pic>
    </p:spTree>
    <p:extLst>
      <p:ext uri="{BB962C8B-B14F-4D97-AF65-F5344CB8AC3E}">
        <p14:creationId xmlns:p14="http://schemas.microsoft.com/office/powerpoint/2010/main" val="119086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Почему </a:t>
            </a:r>
            <a:r>
              <a:rPr lang="en-US" b="1" dirty="0" smtClean="0"/>
              <a:t>GPU?</a:t>
            </a:r>
            <a:endParaRPr lang="ru-RU"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81" y="1398992"/>
            <a:ext cx="10319637" cy="4792802"/>
          </a:xfrm>
          <a:prstGeom prst="rect">
            <a:avLst/>
          </a:prstGeom>
        </p:spPr>
      </p:pic>
    </p:spTree>
    <p:extLst>
      <p:ext uri="{BB962C8B-B14F-4D97-AF65-F5344CB8AC3E}">
        <p14:creationId xmlns:p14="http://schemas.microsoft.com/office/powerpoint/2010/main" val="302199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480001" y="1716519"/>
            <a:ext cx="3239753" cy="1545077"/>
          </a:xfrm>
          <a:prstGeom prst="rect">
            <a:avLst/>
          </a:prstGeom>
        </p:spPr>
      </p:pic>
      <p:pic>
        <p:nvPicPr>
          <p:cNvPr id="5" name="Рисунок 4"/>
          <p:cNvPicPr>
            <a:picLocks noChangeAspect="1"/>
          </p:cNvPicPr>
          <p:nvPr/>
        </p:nvPicPr>
        <p:blipFill>
          <a:blip r:embed="rId3"/>
          <a:stretch>
            <a:fillRect/>
          </a:stretch>
        </p:blipFill>
        <p:spPr>
          <a:xfrm>
            <a:off x="7672211" y="1716519"/>
            <a:ext cx="2871010" cy="1950437"/>
          </a:xfrm>
          <a:prstGeom prst="rect">
            <a:avLst/>
          </a:prstGeom>
        </p:spPr>
      </p:pic>
      <p:pic>
        <p:nvPicPr>
          <p:cNvPr id="6" name="Рисунок 5"/>
          <p:cNvPicPr>
            <a:picLocks noChangeAspect="1"/>
          </p:cNvPicPr>
          <p:nvPr/>
        </p:nvPicPr>
        <p:blipFill>
          <a:blip r:embed="rId4"/>
          <a:stretch>
            <a:fillRect/>
          </a:stretch>
        </p:blipFill>
        <p:spPr>
          <a:xfrm>
            <a:off x="3099878" y="3537327"/>
            <a:ext cx="5689033" cy="2692721"/>
          </a:xfrm>
          <a:prstGeom prst="rect">
            <a:avLst/>
          </a:prstGeom>
        </p:spPr>
      </p:pic>
      <p:sp>
        <p:nvSpPr>
          <p:cNvPr id="7" name="Заголовок 1"/>
          <p:cNvSpPr>
            <a:spLocks noGrp="1"/>
          </p:cNvSpPr>
          <p:nvPr>
            <p:ph type="title"/>
          </p:nvPr>
        </p:nvSpPr>
        <p:spPr>
          <a:xfrm>
            <a:off x="838200" y="365125"/>
            <a:ext cx="10515600" cy="1325563"/>
          </a:xfrm>
        </p:spPr>
        <p:txBody>
          <a:bodyPr/>
          <a:lstStyle/>
          <a:p>
            <a:pPr algn="ctr"/>
            <a:r>
              <a:rPr lang="ru-RU" b="1" dirty="0" smtClean="0"/>
              <a:t>Популярные облачные сервисы</a:t>
            </a:r>
            <a:endParaRPr lang="ru-RU" b="1" dirty="0"/>
          </a:p>
        </p:txBody>
      </p:sp>
    </p:spTree>
    <p:extLst>
      <p:ext uri="{BB962C8B-B14F-4D97-AF65-F5344CB8AC3E}">
        <p14:creationId xmlns:p14="http://schemas.microsoft.com/office/powerpoint/2010/main" val="2720851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Чем размечать данные?</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40" y="2770029"/>
            <a:ext cx="5144978" cy="2582148"/>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684" y="2770029"/>
            <a:ext cx="4756558" cy="2679089"/>
          </a:xfrm>
          <a:prstGeom prst="rect">
            <a:avLst/>
          </a:prstGeom>
        </p:spPr>
      </p:pic>
      <p:sp>
        <p:nvSpPr>
          <p:cNvPr id="7" name="TextBox 6"/>
          <p:cNvSpPr txBox="1"/>
          <p:nvPr/>
        </p:nvSpPr>
        <p:spPr>
          <a:xfrm>
            <a:off x="2373386" y="2139193"/>
            <a:ext cx="4170028" cy="369332"/>
          </a:xfrm>
          <a:prstGeom prst="rect">
            <a:avLst/>
          </a:prstGeom>
          <a:noFill/>
        </p:spPr>
        <p:txBody>
          <a:bodyPr wrap="square" rtlCol="0">
            <a:spAutoFit/>
          </a:bodyPr>
          <a:lstStyle/>
          <a:p>
            <a:r>
              <a:rPr lang="en-US" dirty="0" smtClean="0"/>
              <a:t>LABELIMG</a:t>
            </a:r>
            <a:endParaRPr lang="ru-RU" dirty="0"/>
          </a:p>
        </p:txBody>
      </p:sp>
      <p:sp>
        <p:nvSpPr>
          <p:cNvPr id="8" name="TextBox 7"/>
          <p:cNvSpPr txBox="1"/>
          <p:nvPr/>
        </p:nvSpPr>
        <p:spPr>
          <a:xfrm>
            <a:off x="8297411" y="2139193"/>
            <a:ext cx="4170028" cy="369332"/>
          </a:xfrm>
          <a:prstGeom prst="rect">
            <a:avLst/>
          </a:prstGeom>
          <a:noFill/>
        </p:spPr>
        <p:txBody>
          <a:bodyPr wrap="square" rtlCol="0">
            <a:spAutoFit/>
          </a:bodyPr>
          <a:lstStyle/>
          <a:p>
            <a:r>
              <a:rPr lang="en-US" dirty="0" smtClean="0"/>
              <a:t>LABELME</a:t>
            </a:r>
            <a:endParaRPr lang="ru-RU" dirty="0"/>
          </a:p>
        </p:txBody>
      </p:sp>
    </p:spTree>
    <p:extLst>
      <p:ext uri="{BB962C8B-B14F-4D97-AF65-F5344CB8AC3E}">
        <p14:creationId xmlns:p14="http://schemas.microsoft.com/office/powerpoint/2010/main" val="142495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Выбор </a:t>
            </a:r>
            <a:r>
              <a:rPr lang="ru-RU" b="1" dirty="0" err="1" smtClean="0"/>
              <a:t>фреймворка</a:t>
            </a:r>
            <a:r>
              <a:rPr lang="ru-RU" b="1" dirty="0" smtClean="0"/>
              <a:t> для работы</a:t>
            </a:r>
            <a:endParaRPr lang="ru-RU" b="1" dirty="0"/>
          </a:p>
        </p:txBody>
      </p:sp>
      <p:pic>
        <p:nvPicPr>
          <p:cNvPr id="4" name="Рисунок 3"/>
          <p:cNvPicPr>
            <a:picLocks noChangeAspect="1"/>
          </p:cNvPicPr>
          <p:nvPr/>
        </p:nvPicPr>
        <p:blipFill>
          <a:blip r:embed="rId2"/>
          <a:stretch>
            <a:fillRect/>
          </a:stretch>
        </p:blipFill>
        <p:spPr>
          <a:xfrm>
            <a:off x="1665348" y="1890011"/>
            <a:ext cx="8861303" cy="4238553"/>
          </a:xfrm>
          <a:prstGeom prst="rect">
            <a:avLst/>
          </a:prstGeom>
        </p:spPr>
      </p:pic>
    </p:spTree>
    <p:extLst>
      <p:ext uri="{BB962C8B-B14F-4D97-AF65-F5344CB8AC3E}">
        <p14:creationId xmlns:p14="http://schemas.microsoft.com/office/powerpoint/2010/main" val="700109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64129" y="998193"/>
            <a:ext cx="1385879" cy="1516809"/>
          </a:xfrm>
          <a:prstGeom prst="rect">
            <a:avLst/>
          </a:prstGeom>
        </p:spPr>
      </p:pic>
      <p:sp>
        <p:nvSpPr>
          <p:cNvPr id="6" name="Прямоугольник 5"/>
          <p:cNvSpPr/>
          <p:nvPr/>
        </p:nvSpPr>
        <p:spPr>
          <a:xfrm>
            <a:off x="3386328" y="1350187"/>
            <a:ext cx="6096000" cy="646331"/>
          </a:xfrm>
          <a:prstGeom prst="rect">
            <a:avLst/>
          </a:prstGeom>
        </p:spPr>
        <p:txBody>
          <a:bodyPr>
            <a:spAutoFit/>
          </a:bodyPr>
          <a:lstStyle/>
          <a:p>
            <a:pPr>
              <a:spcAft>
                <a:spcPts val="0"/>
              </a:spcAft>
            </a:pPr>
            <a:r>
              <a:rPr lang="ru-RU" u="sng" dirty="0">
                <a:solidFill>
                  <a:srgbClr val="000000"/>
                </a:solidFill>
                <a:latin typeface="Calibri" panose="020F0502020204030204" pitchFamily="34" charset="0"/>
                <a:ea typeface="Calibri" panose="020F0502020204030204" pitchFamily="34" charset="0"/>
                <a:hlinkClick r:id="rId3"/>
              </a:rPr>
              <a:t>https://pytorch.org/get-started/locally/</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4"/>
              </a:rPr>
              <a:t>https://pytorch.org/hub/research-models</a:t>
            </a:r>
            <a:endParaRPr lang="ru-RU" dirty="0">
              <a:latin typeface="Times New Roman" panose="02020603050405020304" pitchFamily="18" charset="0"/>
              <a:ea typeface="Calibri" panose="020F0502020204030204" pitchFamily="34" charset="0"/>
            </a:endParaRPr>
          </a:p>
        </p:txBody>
      </p:sp>
      <p:pic>
        <p:nvPicPr>
          <p:cNvPr id="7" name="Рисунок 6"/>
          <p:cNvPicPr>
            <a:picLocks noChangeAspect="1"/>
          </p:cNvPicPr>
          <p:nvPr/>
        </p:nvPicPr>
        <p:blipFill>
          <a:blip r:embed="rId5"/>
          <a:stretch>
            <a:fillRect/>
          </a:stretch>
        </p:blipFill>
        <p:spPr>
          <a:xfrm>
            <a:off x="2976892" y="2611312"/>
            <a:ext cx="6201640" cy="3610479"/>
          </a:xfrm>
          <a:prstGeom prst="rect">
            <a:avLst/>
          </a:prstGeom>
        </p:spPr>
      </p:pic>
    </p:spTree>
    <p:extLst>
      <p:ext uri="{BB962C8B-B14F-4D97-AF65-F5344CB8AC3E}">
        <p14:creationId xmlns:p14="http://schemas.microsoft.com/office/powerpoint/2010/main" val="2220765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91455" y="249593"/>
            <a:ext cx="8335538" cy="2638793"/>
          </a:xfrm>
          <a:prstGeom prst="rect">
            <a:avLst/>
          </a:prstGeom>
        </p:spPr>
      </p:pic>
      <p:pic>
        <p:nvPicPr>
          <p:cNvPr id="5" name="Рисунок 4"/>
          <p:cNvPicPr>
            <a:picLocks noChangeAspect="1"/>
          </p:cNvPicPr>
          <p:nvPr/>
        </p:nvPicPr>
        <p:blipFill>
          <a:blip r:embed="rId3"/>
          <a:stretch>
            <a:fillRect/>
          </a:stretch>
        </p:blipFill>
        <p:spPr>
          <a:xfrm>
            <a:off x="291455" y="3171724"/>
            <a:ext cx="5860920" cy="3402812"/>
          </a:xfrm>
          <a:prstGeom prst="rect">
            <a:avLst/>
          </a:prstGeom>
        </p:spPr>
      </p:pic>
    </p:spTree>
    <p:extLst>
      <p:ext uri="{BB962C8B-B14F-4D97-AF65-F5344CB8AC3E}">
        <p14:creationId xmlns:p14="http://schemas.microsoft.com/office/powerpoint/2010/main" val="1098075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46022" y="323719"/>
            <a:ext cx="2809960" cy="1724537"/>
          </a:xfrm>
          <a:prstGeom prst="rect">
            <a:avLst/>
          </a:prstGeom>
        </p:spPr>
      </p:pic>
      <p:sp>
        <p:nvSpPr>
          <p:cNvPr id="5" name="Прямоугольник 4"/>
          <p:cNvSpPr/>
          <p:nvPr/>
        </p:nvSpPr>
        <p:spPr>
          <a:xfrm>
            <a:off x="3934968" y="746683"/>
            <a:ext cx="6096000" cy="646331"/>
          </a:xfrm>
          <a:prstGeom prst="rect">
            <a:avLst/>
          </a:prstGeom>
        </p:spPr>
        <p:txBody>
          <a:bodyPr>
            <a:spAutoFit/>
          </a:bodyPr>
          <a:lstStyle/>
          <a:p>
            <a:pPr>
              <a:spcAft>
                <a:spcPts val="0"/>
              </a:spcAft>
            </a:pPr>
            <a:r>
              <a:rPr lang="ru-RU" u="sng" dirty="0">
                <a:solidFill>
                  <a:srgbClr val="000000"/>
                </a:solidFill>
                <a:latin typeface="Calibri" panose="020F0502020204030204" pitchFamily="34" charset="0"/>
                <a:ea typeface="Calibri" panose="020F0502020204030204" pitchFamily="34" charset="0"/>
                <a:hlinkClick r:id="rId3"/>
              </a:rPr>
              <a:t>https://www.tensorflow.org</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4"/>
              </a:rPr>
              <a:t>https://www.tensorflow.org/tutorials/images/cnn?hl=ru</a:t>
            </a:r>
            <a:endParaRPr lang="ru-RU" dirty="0">
              <a:latin typeface="Times New Roman" panose="02020603050405020304" pitchFamily="18" charset="0"/>
              <a:ea typeface="Calibri" panose="020F0502020204030204" pitchFamily="34" charset="0"/>
            </a:endParaRPr>
          </a:p>
        </p:txBody>
      </p:sp>
      <p:pic>
        <p:nvPicPr>
          <p:cNvPr id="7" name="Рисунок 6"/>
          <p:cNvPicPr>
            <a:picLocks noChangeAspect="1"/>
          </p:cNvPicPr>
          <p:nvPr/>
        </p:nvPicPr>
        <p:blipFill>
          <a:blip r:embed="rId5"/>
          <a:stretch>
            <a:fillRect/>
          </a:stretch>
        </p:blipFill>
        <p:spPr>
          <a:xfrm>
            <a:off x="3222362" y="2357647"/>
            <a:ext cx="5345566" cy="3730903"/>
          </a:xfrm>
          <a:prstGeom prst="rect">
            <a:avLst/>
          </a:prstGeom>
        </p:spPr>
      </p:pic>
    </p:spTree>
    <p:extLst>
      <p:ext uri="{BB962C8B-B14F-4D97-AF65-F5344CB8AC3E}">
        <p14:creationId xmlns:p14="http://schemas.microsoft.com/office/powerpoint/2010/main" val="1578121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047975" y="70994"/>
            <a:ext cx="10515600" cy="1325563"/>
          </a:xfrm>
        </p:spPr>
        <p:txBody>
          <a:bodyPr/>
          <a:lstStyle/>
          <a:p>
            <a:pPr algn="ctr"/>
            <a:r>
              <a:rPr lang="ru-RU" b="1" dirty="0" smtClean="0"/>
              <a:t>Применение методов </a:t>
            </a:r>
            <a:r>
              <a:rPr lang="en-US" b="1" dirty="0" smtClean="0"/>
              <a:t>computer vision</a:t>
            </a:r>
            <a:endParaRPr lang="ru-RU" b="1" dirty="0"/>
          </a:p>
        </p:txBody>
      </p:sp>
      <p:pic>
        <p:nvPicPr>
          <p:cNvPr id="5" name="Рисунок 4"/>
          <p:cNvPicPr>
            <a:picLocks noChangeAspect="1"/>
          </p:cNvPicPr>
          <p:nvPr/>
        </p:nvPicPr>
        <p:blipFill>
          <a:blip r:embed="rId2"/>
          <a:stretch>
            <a:fillRect/>
          </a:stretch>
        </p:blipFill>
        <p:spPr>
          <a:xfrm>
            <a:off x="2035514" y="1656427"/>
            <a:ext cx="2092608" cy="2092608"/>
          </a:xfrm>
          <a:prstGeom prst="rect">
            <a:avLst/>
          </a:prstGeom>
        </p:spPr>
      </p:pic>
      <p:pic>
        <p:nvPicPr>
          <p:cNvPr id="6" name="Рисунок 5"/>
          <p:cNvPicPr>
            <a:picLocks noChangeAspect="1"/>
          </p:cNvPicPr>
          <p:nvPr/>
        </p:nvPicPr>
        <p:blipFill>
          <a:blip r:embed="rId3"/>
          <a:stretch>
            <a:fillRect/>
          </a:stretch>
        </p:blipFill>
        <p:spPr>
          <a:xfrm>
            <a:off x="7771210" y="1389987"/>
            <a:ext cx="2766912" cy="1875181"/>
          </a:xfrm>
          <a:prstGeom prst="rect">
            <a:avLst/>
          </a:prstGeom>
        </p:spPr>
      </p:pic>
      <p:pic>
        <p:nvPicPr>
          <p:cNvPr id="7" name="Рисунок 6"/>
          <p:cNvPicPr>
            <a:picLocks noChangeAspect="1"/>
          </p:cNvPicPr>
          <p:nvPr/>
        </p:nvPicPr>
        <p:blipFill>
          <a:blip r:embed="rId4"/>
          <a:stretch>
            <a:fillRect/>
          </a:stretch>
        </p:blipFill>
        <p:spPr>
          <a:xfrm>
            <a:off x="5037009" y="3577506"/>
            <a:ext cx="1960062" cy="2152338"/>
          </a:xfrm>
          <a:prstGeom prst="rect">
            <a:avLst/>
          </a:prstGeom>
        </p:spPr>
      </p:pic>
    </p:spTree>
    <p:extLst>
      <p:ext uri="{BB962C8B-B14F-4D97-AF65-F5344CB8AC3E}">
        <p14:creationId xmlns:p14="http://schemas.microsoft.com/office/powerpoint/2010/main" val="1521688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5876" y="64008"/>
            <a:ext cx="6058761" cy="3995928"/>
          </a:xfrm>
          <a:prstGeom prst="rect">
            <a:avLst/>
          </a:prstGeom>
        </p:spPr>
      </p:pic>
      <p:pic>
        <p:nvPicPr>
          <p:cNvPr id="5" name="Рисунок 4"/>
          <p:cNvPicPr>
            <a:picLocks noChangeAspect="1"/>
          </p:cNvPicPr>
          <p:nvPr/>
        </p:nvPicPr>
        <p:blipFill>
          <a:blip r:embed="rId3"/>
          <a:stretch>
            <a:fillRect/>
          </a:stretch>
        </p:blipFill>
        <p:spPr>
          <a:xfrm>
            <a:off x="5213364" y="2520334"/>
            <a:ext cx="6381228" cy="3716689"/>
          </a:xfrm>
          <a:prstGeom prst="rect">
            <a:avLst/>
          </a:prstGeom>
        </p:spPr>
      </p:pic>
    </p:spTree>
    <p:extLst>
      <p:ext uri="{BB962C8B-B14F-4D97-AF65-F5344CB8AC3E}">
        <p14:creationId xmlns:p14="http://schemas.microsoft.com/office/powerpoint/2010/main" val="3702714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Поиск енотов на картинке</a:t>
            </a:r>
            <a:endParaRPr lang="ru-RU" b="1" dirty="0"/>
          </a:p>
        </p:txBody>
      </p:sp>
      <p:pic>
        <p:nvPicPr>
          <p:cNvPr id="5" name="Рисунок 4"/>
          <p:cNvPicPr>
            <a:picLocks noChangeAspect="1"/>
          </p:cNvPicPr>
          <p:nvPr/>
        </p:nvPicPr>
        <p:blipFill>
          <a:blip r:embed="rId2"/>
          <a:stretch>
            <a:fillRect/>
          </a:stretch>
        </p:blipFill>
        <p:spPr>
          <a:xfrm>
            <a:off x="2119936" y="3020037"/>
            <a:ext cx="3234901" cy="3549608"/>
          </a:xfrm>
          <a:prstGeom prst="rect">
            <a:avLst/>
          </a:prstGeom>
        </p:spPr>
      </p:pic>
      <p:pic>
        <p:nvPicPr>
          <p:cNvPr id="6" name="Рисунок 5"/>
          <p:cNvPicPr>
            <a:picLocks noChangeAspect="1"/>
          </p:cNvPicPr>
          <p:nvPr/>
        </p:nvPicPr>
        <p:blipFill>
          <a:blip r:embed="rId3"/>
          <a:stretch>
            <a:fillRect/>
          </a:stretch>
        </p:blipFill>
        <p:spPr>
          <a:xfrm>
            <a:off x="6272168" y="3020037"/>
            <a:ext cx="4286848" cy="2848373"/>
          </a:xfrm>
          <a:prstGeom prst="rect">
            <a:avLst/>
          </a:prstGeom>
        </p:spPr>
      </p:pic>
      <p:pic>
        <p:nvPicPr>
          <p:cNvPr id="7" name="Рисунок 6"/>
          <p:cNvPicPr>
            <a:picLocks noChangeAspect="1"/>
          </p:cNvPicPr>
          <p:nvPr/>
        </p:nvPicPr>
        <p:blipFill>
          <a:blip r:embed="rId4"/>
          <a:stretch>
            <a:fillRect/>
          </a:stretch>
        </p:blipFill>
        <p:spPr>
          <a:xfrm>
            <a:off x="3490548" y="1330128"/>
            <a:ext cx="5210902" cy="1362265"/>
          </a:xfrm>
          <a:prstGeom prst="rect">
            <a:avLst/>
          </a:prstGeom>
        </p:spPr>
      </p:pic>
    </p:spTree>
    <p:extLst>
      <p:ext uri="{BB962C8B-B14F-4D97-AF65-F5344CB8AC3E}">
        <p14:creationId xmlns:p14="http://schemas.microsoft.com/office/powerpoint/2010/main" val="246616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6102552" y="1139030"/>
            <a:ext cx="5449629" cy="4071003"/>
          </a:xfrm>
          <a:prstGeom prst="rect">
            <a:avLst/>
          </a:prstGeom>
        </p:spPr>
      </p:pic>
      <p:pic>
        <p:nvPicPr>
          <p:cNvPr id="9" name="Рисунок 8"/>
          <p:cNvPicPr>
            <a:picLocks noChangeAspect="1"/>
          </p:cNvPicPr>
          <p:nvPr/>
        </p:nvPicPr>
        <p:blipFill>
          <a:blip r:embed="rId3"/>
          <a:stretch>
            <a:fillRect/>
          </a:stretch>
        </p:blipFill>
        <p:spPr>
          <a:xfrm>
            <a:off x="1681241" y="207853"/>
            <a:ext cx="2724530" cy="3048425"/>
          </a:xfrm>
          <a:prstGeom prst="rect">
            <a:avLst/>
          </a:prstGeom>
        </p:spPr>
      </p:pic>
      <p:pic>
        <p:nvPicPr>
          <p:cNvPr id="10" name="Рисунок 9"/>
          <p:cNvPicPr>
            <a:picLocks noChangeAspect="1"/>
          </p:cNvPicPr>
          <p:nvPr/>
        </p:nvPicPr>
        <p:blipFill>
          <a:blip r:embed="rId4"/>
          <a:stretch>
            <a:fillRect/>
          </a:stretch>
        </p:blipFill>
        <p:spPr>
          <a:xfrm>
            <a:off x="1322426" y="3475247"/>
            <a:ext cx="3887136" cy="3097170"/>
          </a:xfrm>
          <a:prstGeom prst="rect">
            <a:avLst/>
          </a:prstGeom>
        </p:spPr>
      </p:pic>
    </p:spTree>
    <p:extLst>
      <p:ext uri="{BB962C8B-B14F-4D97-AF65-F5344CB8AC3E}">
        <p14:creationId xmlns:p14="http://schemas.microsoft.com/office/powerpoint/2010/main" val="3204977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90941" y="747057"/>
            <a:ext cx="6169588" cy="5452408"/>
          </a:xfrm>
          <a:prstGeom prst="rect">
            <a:avLst/>
          </a:prstGeom>
        </p:spPr>
      </p:pic>
      <p:pic>
        <p:nvPicPr>
          <p:cNvPr id="8" name="Рисунок 7"/>
          <p:cNvPicPr>
            <a:picLocks noChangeAspect="1"/>
          </p:cNvPicPr>
          <p:nvPr/>
        </p:nvPicPr>
        <p:blipFill>
          <a:blip r:embed="rId3"/>
          <a:stretch>
            <a:fillRect/>
          </a:stretch>
        </p:blipFill>
        <p:spPr>
          <a:xfrm>
            <a:off x="6819199" y="747057"/>
            <a:ext cx="5029902" cy="2553056"/>
          </a:xfrm>
          <a:prstGeom prst="rect">
            <a:avLst/>
          </a:prstGeom>
        </p:spPr>
      </p:pic>
    </p:spTree>
    <p:extLst>
      <p:ext uri="{BB962C8B-B14F-4D97-AF65-F5344CB8AC3E}">
        <p14:creationId xmlns:p14="http://schemas.microsoft.com/office/powerpoint/2010/main" val="796673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94902" y="6073445"/>
            <a:ext cx="10934465" cy="369332"/>
          </a:xfrm>
          <a:prstGeom prst="rect">
            <a:avLst/>
          </a:prstGeom>
        </p:spPr>
        <p:txBody>
          <a:bodyPr wrap="square">
            <a:spAutoFit/>
          </a:bodyPr>
          <a:lstStyle/>
          <a:p>
            <a:r>
              <a:rPr lang="en-US" dirty="0">
                <a:solidFill>
                  <a:srgbClr val="24292E"/>
                </a:solidFill>
                <a:latin typeface="-apple-system"/>
              </a:rPr>
              <a:t>pip3 install "</a:t>
            </a:r>
            <a:r>
              <a:rPr lang="en-US" dirty="0" err="1">
                <a:solidFill>
                  <a:srgbClr val="24292E"/>
                </a:solidFill>
                <a:latin typeface="-apple-system"/>
              </a:rPr>
              <a:t>git+</a:t>
            </a:r>
            <a:r>
              <a:rPr lang="en-US" dirty="0" err="1">
                <a:solidFill>
                  <a:srgbClr val="0366D6"/>
                </a:solidFill>
                <a:latin typeface="-apple-system"/>
                <a:hlinkClick r:id="rId2"/>
              </a:rPr>
              <a:t>https</a:t>
            </a:r>
            <a:r>
              <a:rPr lang="en-US" dirty="0">
                <a:solidFill>
                  <a:srgbClr val="0366D6"/>
                </a:solidFill>
                <a:latin typeface="-apple-system"/>
                <a:hlinkClick r:id="rId2"/>
              </a:rPr>
              <a:t>://github.com/</a:t>
            </a:r>
            <a:r>
              <a:rPr lang="en-US" dirty="0" err="1">
                <a:solidFill>
                  <a:srgbClr val="0366D6"/>
                </a:solidFill>
                <a:latin typeface="-apple-system"/>
                <a:hlinkClick r:id="rId2"/>
              </a:rPr>
              <a:t>philferriere</a:t>
            </a:r>
            <a:r>
              <a:rPr lang="en-US" dirty="0">
                <a:solidFill>
                  <a:srgbClr val="0366D6"/>
                </a:solidFill>
                <a:latin typeface="-apple-system"/>
                <a:hlinkClick r:id="rId2"/>
              </a:rPr>
              <a:t>/</a:t>
            </a:r>
            <a:r>
              <a:rPr lang="en-US" dirty="0" err="1">
                <a:solidFill>
                  <a:srgbClr val="0366D6"/>
                </a:solidFill>
                <a:latin typeface="-apple-system"/>
                <a:hlinkClick r:id="rId2"/>
              </a:rPr>
              <a:t>cocoapi.git#egg</a:t>
            </a:r>
            <a:r>
              <a:rPr lang="en-US" dirty="0">
                <a:solidFill>
                  <a:srgbClr val="0366D6"/>
                </a:solidFill>
                <a:latin typeface="-apple-system"/>
                <a:hlinkClick r:id="rId2"/>
              </a:rPr>
              <a:t>=</a:t>
            </a:r>
            <a:r>
              <a:rPr lang="en-US" dirty="0" err="1">
                <a:solidFill>
                  <a:srgbClr val="0366D6"/>
                </a:solidFill>
                <a:latin typeface="-apple-system"/>
                <a:hlinkClick r:id="rId2"/>
              </a:rPr>
              <a:t>pycocotools&amp;subdirectory</a:t>
            </a:r>
            <a:r>
              <a:rPr lang="en-US" dirty="0">
                <a:solidFill>
                  <a:srgbClr val="0366D6"/>
                </a:solidFill>
                <a:latin typeface="-apple-system"/>
                <a:hlinkClick r:id="rId2"/>
              </a:rPr>
              <a:t>=</a:t>
            </a:r>
            <a:r>
              <a:rPr lang="en-US" dirty="0" err="1">
                <a:solidFill>
                  <a:srgbClr val="0366D6"/>
                </a:solidFill>
                <a:latin typeface="-apple-system"/>
                <a:hlinkClick r:id="rId2"/>
              </a:rPr>
              <a:t>PythonAPI</a:t>
            </a:r>
            <a:r>
              <a:rPr lang="en-US" dirty="0">
                <a:solidFill>
                  <a:srgbClr val="24292E"/>
                </a:solidFill>
                <a:latin typeface="-apple-system"/>
              </a:rPr>
              <a:t>"</a:t>
            </a:r>
            <a:endParaRPr lang="ru-RU" dirty="0"/>
          </a:p>
        </p:txBody>
      </p:sp>
      <p:pic>
        <p:nvPicPr>
          <p:cNvPr id="9" name="Рисунок 8"/>
          <p:cNvPicPr>
            <a:picLocks noChangeAspect="1"/>
          </p:cNvPicPr>
          <p:nvPr/>
        </p:nvPicPr>
        <p:blipFill>
          <a:blip r:embed="rId3"/>
          <a:stretch>
            <a:fillRect/>
          </a:stretch>
        </p:blipFill>
        <p:spPr>
          <a:xfrm>
            <a:off x="494902" y="350489"/>
            <a:ext cx="5715798" cy="4563112"/>
          </a:xfrm>
          <a:prstGeom prst="rect">
            <a:avLst/>
          </a:prstGeom>
        </p:spPr>
      </p:pic>
      <p:pic>
        <p:nvPicPr>
          <p:cNvPr id="10" name="Рисунок 9"/>
          <p:cNvPicPr>
            <a:picLocks noChangeAspect="1"/>
          </p:cNvPicPr>
          <p:nvPr/>
        </p:nvPicPr>
        <p:blipFill>
          <a:blip r:embed="rId4"/>
          <a:stretch>
            <a:fillRect/>
          </a:stretch>
        </p:blipFill>
        <p:spPr>
          <a:xfrm>
            <a:off x="6443406" y="1885674"/>
            <a:ext cx="5563376" cy="1857634"/>
          </a:xfrm>
          <a:prstGeom prst="rect">
            <a:avLst/>
          </a:prstGeom>
        </p:spPr>
      </p:pic>
    </p:spTree>
    <p:extLst>
      <p:ext uri="{BB962C8B-B14F-4D97-AF65-F5344CB8AC3E}">
        <p14:creationId xmlns:p14="http://schemas.microsoft.com/office/powerpoint/2010/main" val="3686281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33179" y="291902"/>
            <a:ext cx="4710610" cy="5982091"/>
          </a:xfrm>
          <a:prstGeom prst="rect">
            <a:avLst/>
          </a:prstGeom>
        </p:spPr>
      </p:pic>
      <p:pic>
        <p:nvPicPr>
          <p:cNvPr id="6" name="Рисунок 5"/>
          <p:cNvPicPr>
            <a:picLocks noChangeAspect="1"/>
          </p:cNvPicPr>
          <p:nvPr/>
        </p:nvPicPr>
        <p:blipFill>
          <a:blip r:embed="rId3"/>
          <a:stretch>
            <a:fillRect/>
          </a:stretch>
        </p:blipFill>
        <p:spPr>
          <a:xfrm>
            <a:off x="6255786" y="291902"/>
            <a:ext cx="4982270" cy="2029108"/>
          </a:xfrm>
          <a:prstGeom prst="rect">
            <a:avLst/>
          </a:prstGeom>
        </p:spPr>
      </p:pic>
      <p:pic>
        <p:nvPicPr>
          <p:cNvPr id="7" name="Рисунок 6"/>
          <p:cNvPicPr>
            <a:picLocks noChangeAspect="1"/>
          </p:cNvPicPr>
          <p:nvPr/>
        </p:nvPicPr>
        <p:blipFill>
          <a:blip r:embed="rId4"/>
          <a:stretch>
            <a:fillRect/>
          </a:stretch>
        </p:blipFill>
        <p:spPr>
          <a:xfrm>
            <a:off x="6317329" y="2558946"/>
            <a:ext cx="2124371" cy="724001"/>
          </a:xfrm>
          <a:prstGeom prst="rect">
            <a:avLst/>
          </a:prstGeom>
        </p:spPr>
      </p:pic>
    </p:spTree>
    <p:extLst>
      <p:ext uri="{BB962C8B-B14F-4D97-AF65-F5344CB8AC3E}">
        <p14:creationId xmlns:p14="http://schemas.microsoft.com/office/powerpoint/2010/main" val="4040495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95625" y="461472"/>
            <a:ext cx="10444050" cy="5502779"/>
          </a:xfrm>
          <a:prstGeom prst="rect">
            <a:avLst/>
          </a:prstGeom>
        </p:spPr>
      </p:pic>
    </p:spTree>
    <p:extLst>
      <p:ext uri="{BB962C8B-B14F-4D97-AF65-F5344CB8AC3E}">
        <p14:creationId xmlns:p14="http://schemas.microsoft.com/office/powerpoint/2010/main" val="996347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27893" y="383096"/>
            <a:ext cx="6287377" cy="1276528"/>
          </a:xfrm>
          <a:prstGeom prst="rect">
            <a:avLst/>
          </a:prstGeom>
        </p:spPr>
      </p:pic>
      <p:pic>
        <p:nvPicPr>
          <p:cNvPr id="5" name="Рисунок 4"/>
          <p:cNvPicPr>
            <a:picLocks noChangeAspect="1"/>
          </p:cNvPicPr>
          <p:nvPr/>
        </p:nvPicPr>
        <p:blipFill>
          <a:blip r:embed="rId3"/>
          <a:stretch>
            <a:fillRect/>
          </a:stretch>
        </p:blipFill>
        <p:spPr>
          <a:xfrm>
            <a:off x="527893" y="1878610"/>
            <a:ext cx="6173061" cy="1238423"/>
          </a:xfrm>
          <a:prstGeom prst="rect">
            <a:avLst/>
          </a:prstGeom>
        </p:spPr>
      </p:pic>
      <p:sp>
        <p:nvSpPr>
          <p:cNvPr id="6" name="Прямоугольник 5"/>
          <p:cNvSpPr/>
          <p:nvPr/>
        </p:nvSpPr>
        <p:spPr>
          <a:xfrm>
            <a:off x="527893" y="3336019"/>
            <a:ext cx="11283806" cy="640363"/>
          </a:xfrm>
          <a:prstGeom prst="rect">
            <a:avLst/>
          </a:prstGeom>
        </p:spPr>
        <p:txBody>
          <a:bodyPr wrap="square">
            <a:spAutoFit/>
          </a:bodyPr>
          <a:lstStyle/>
          <a:p>
            <a:r>
              <a:rPr lang="en-US" dirty="0">
                <a:hlinkClick r:id="rId4"/>
              </a:rPr>
              <a:t>https://pytorch.org/docs/stable/torchvision/models.html#object-detection-instance-segmentation-and-person-keypoint-detection</a:t>
            </a:r>
            <a:endParaRPr lang="ru-RU" dirty="0"/>
          </a:p>
        </p:txBody>
      </p:sp>
    </p:spTree>
    <p:extLst>
      <p:ext uri="{BB962C8B-B14F-4D97-AF65-F5344CB8AC3E}">
        <p14:creationId xmlns:p14="http://schemas.microsoft.com/office/powerpoint/2010/main" val="3421820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70506" y="4611577"/>
            <a:ext cx="11246840" cy="648321"/>
          </a:xfrm>
          <a:prstGeom prst="rect">
            <a:avLst/>
          </a:prstGeom>
        </p:spPr>
        <p:txBody>
          <a:bodyPr wrap="square">
            <a:spAutoFit/>
          </a:bodyPr>
          <a:lstStyle/>
          <a:p>
            <a:r>
              <a:rPr lang="en-US" dirty="0">
                <a:hlinkClick r:id="rId2"/>
              </a:rPr>
              <a:t>https://pytorch.org/docs/stable/torchvision/models.html#object-detection-instance-segmentation-and-person-keypoint-detection</a:t>
            </a:r>
            <a:endParaRPr lang="ru-RU" dirty="0"/>
          </a:p>
        </p:txBody>
      </p:sp>
      <p:pic>
        <p:nvPicPr>
          <p:cNvPr id="5" name="Рисунок 4"/>
          <p:cNvPicPr>
            <a:picLocks noChangeAspect="1"/>
          </p:cNvPicPr>
          <p:nvPr/>
        </p:nvPicPr>
        <p:blipFill>
          <a:blip r:embed="rId3"/>
          <a:stretch>
            <a:fillRect/>
          </a:stretch>
        </p:blipFill>
        <p:spPr>
          <a:xfrm>
            <a:off x="670506" y="1400961"/>
            <a:ext cx="8535591" cy="2476846"/>
          </a:xfrm>
          <a:prstGeom prst="rect">
            <a:avLst/>
          </a:prstGeom>
        </p:spPr>
      </p:pic>
    </p:spTree>
    <p:extLst>
      <p:ext uri="{BB962C8B-B14F-4D97-AF65-F5344CB8AC3E}">
        <p14:creationId xmlns:p14="http://schemas.microsoft.com/office/powerpoint/2010/main" val="1078840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380997" y="1065897"/>
            <a:ext cx="5430008" cy="4172532"/>
          </a:xfrm>
          <a:prstGeom prst="rect">
            <a:avLst/>
          </a:prstGeom>
        </p:spPr>
      </p:pic>
    </p:spTree>
    <p:extLst>
      <p:ext uri="{BB962C8B-B14F-4D97-AF65-F5344CB8AC3E}">
        <p14:creationId xmlns:p14="http://schemas.microsoft.com/office/powerpoint/2010/main" val="353412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9524" y="1"/>
            <a:ext cx="11275423" cy="949234"/>
          </a:xfrm>
        </p:spPr>
        <p:txBody>
          <a:bodyPr/>
          <a:lstStyle/>
          <a:p>
            <a:r>
              <a:rPr lang="ru-RU" b="1" dirty="0" smtClean="0"/>
              <a:t>Задача нахождения объектов на изображении</a:t>
            </a:r>
            <a:endParaRPr lang="ru-RU" b="1" dirty="0"/>
          </a:p>
        </p:txBody>
      </p:sp>
      <p:pic>
        <p:nvPicPr>
          <p:cNvPr id="4" name="Рисунок 3"/>
          <p:cNvPicPr>
            <a:picLocks noChangeAspect="1"/>
          </p:cNvPicPr>
          <p:nvPr/>
        </p:nvPicPr>
        <p:blipFill rotWithShape="1">
          <a:blip r:embed="rId2"/>
          <a:srcRect b="18411"/>
          <a:stretch/>
        </p:blipFill>
        <p:spPr>
          <a:xfrm>
            <a:off x="8166791" y="1259677"/>
            <a:ext cx="3086531" cy="2432757"/>
          </a:xfrm>
          <a:prstGeom prst="rect">
            <a:avLst/>
          </a:prstGeom>
        </p:spPr>
      </p:pic>
      <p:pic>
        <p:nvPicPr>
          <p:cNvPr id="5" name="Рисунок 4"/>
          <p:cNvPicPr>
            <a:picLocks noChangeAspect="1"/>
          </p:cNvPicPr>
          <p:nvPr/>
        </p:nvPicPr>
        <p:blipFill rotWithShape="1">
          <a:blip r:embed="rId3"/>
          <a:srcRect b="17188"/>
          <a:stretch/>
        </p:blipFill>
        <p:spPr>
          <a:xfrm>
            <a:off x="1005218" y="1259677"/>
            <a:ext cx="3057952" cy="2477117"/>
          </a:xfrm>
          <a:prstGeom prst="rect">
            <a:avLst/>
          </a:prstGeom>
        </p:spPr>
      </p:pic>
      <p:pic>
        <p:nvPicPr>
          <p:cNvPr id="6" name="Рисунок 5"/>
          <p:cNvPicPr>
            <a:picLocks noChangeAspect="1"/>
          </p:cNvPicPr>
          <p:nvPr/>
        </p:nvPicPr>
        <p:blipFill rotWithShape="1">
          <a:blip r:embed="rId4"/>
          <a:srcRect b="18485"/>
          <a:stretch/>
        </p:blipFill>
        <p:spPr>
          <a:xfrm>
            <a:off x="4644443" y="3291904"/>
            <a:ext cx="3105583" cy="2438336"/>
          </a:xfrm>
          <a:prstGeom prst="rect">
            <a:avLst/>
          </a:prstGeom>
        </p:spPr>
      </p:pic>
    </p:spTree>
    <p:extLst>
      <p:ext uri="{BB962C8B-B14F-4D97-AF65-F5344CB8AC3E}">
        <p14:creationId xmlns:p14="http://schemas.microsoft.com/office/powerpoint/2010/main" val="3608922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11123" y="333036"/>
            <a:ext cx="10865684" cy="2788175"/>
          </a:xfrm>
          <a:prstGeom prst="rect">
            <a:avLst/>
          </a:prstGeom>
        </p:spPr>
      </p:pic>
      <p:pic>
        <p:nvPicPr>
          <p:cNvPr id="5" name="Рисунок 4"/>
          <p:cNvPicPr>
            <a:picLocks noChangeAspect="1"/>
          </p:cNvPicPr>
          <p:nvPr/>
        </p:nvPicPr>
        <p:blipFill>
          <a:blip r:embed="rId3"/>
          <a:stretch>
            <a:fillRect/>
          </a:stretch>
        </p:blipFill>
        <p:spPr>
          <a:xfrm>
            <a:off x="1584233" y="3541904"/>
            <a:ext cx="8407055" cy="2892672"/>
          </a:xfrm>
          <a:prstGeom prst="rect">
            <a:avLst/>
          </a:prstGeom>
        </p:spPr>
      </p:pic>
    </p:spTree>
    <p:extLst>
      <p:ext uri="{BB962C8B-B14F-4D97-AF65-F5344CB8AC3E}">
        <p14:creationId xmlns:p14="http://schemas.microsoft.com/office/powerpoint/2010/main" val="2728354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97223" y="636767"/>
            <a:ext cx="6125430" cy="2648320"/>
          </a:xfrm>
          <a:prstGeom prst="rect">
            <a:avLst/>
          </a:prstGeom>
        </p:spPr>
      </p:pic>
      <p:pic>
        <p:nvPicPr>
          <p:cNvPr id="5" name="Рисунок 4"/>
          <p:cNvPicPr>
            <a:picLocks noChangeAspect="1"/>
          </p:cNvPicPr>
          <p:nvPr/>
        </p:nvPicPr>
        <p:blipFill>
          <a:blip r:embed="rId3"/>
          <a:stretch>
            <a:fillRect/>
          </a:stretch>
        </p:blipFill>
        <p:spPr>
          <a:xfrm>
            <a:off x="3545014" y="3742241"/>
            <a:ext cx="4029637" cy="514422"/>
          </a:xfrm>
          <a:prstGeom prst="rect">
            <a:avLst/>
          </a:prstGeom>
        </p:spPr>
      </p:pic>
      <p:pic>
        <p:nvPicPr>
          <p:cNvPr id="6" name="Рисунок 5"/>
          <p:cNvPicPr>
            <a:picLocks noChangeAspect="1"/>
          </p:cNvPicPr>
          <p:nvPr/>
        </p:nvPicPr>
        <p:blipFill>
          <a:blip r:embed="rId4"/>
          <a:stretch>
            <a:fillRect/>
          </a:stretch>
        </p:blipFill>
        <p:spPr>
          <a:xfrm>
            <a:off x="3545014" y="4537648"/>
            <a:ext cx="4829849" cy="847843"/>
          </a:xfrm>
          <a:prstGeom prst="rect">
            <a:avLst/>
          </a:prstGeom>
        </p:spPr>
      </p:pic>
    </p:spTree>
    <p:extLst>
      <p:ext uri="{BB962C8B-B14F-4D97-AF65-F5344CB8AC3E}">
        <p14:creationId xmlns:p14="http://schemas.microsoft.com/office/powerpoint/2010/main" val="1528805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70440" y="988549"/>
            <a:ext cx="5268060" cy="4344006"/>
          </a:xfrm>
          <a:prstGeom prst="rect">
            <a:avLst/>
          </a:prstGeom>
        </p:spPr>
      </p:pic>
      <p:pic>
        <p:nvPicPr>
          <p:cNvPr id="5" name="Рисунок 4"/>
          <p:cNvPicPr>
            <a:picLocks noChangeAspect="1"/>
          </p:cNvPicPr>
          <p:nvPr/>
        </p:nvPicPr>
        <p:blipFill>
          <a:blip r:embed="rId3"/>
          <a:stretch>
            <a:fillRect/>
          </a:stretch>
        </p:blipFill>
        <p:spPr>
          <a:xfrm>
            <a:off x="6493485" y="1121499"/>
            <a:ext cx="5298800" cy="4078105"/>
          </a:xfrm>
          <a:prstGeom prst="rect">
            <a:avLst/>
          </a:prstGeom>
        </p:spPr>
      </p:pic>
    </p:spTree>
    <p:extLst>
      <p:ext uri="{BB962C8B-B14F-4D97-AF65-F5344CB8AC3E}">
        <p14:creationId xmlns:p14="http://schemas.microsoft.com/office/powerpoint/2010/main" val="3715554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38200" y="365125"/>
            <a:ext cx="10515600" cy="1325563"/>
          </a:xfrm>
        </p:spPr>
        <p:txBody>
          <a:bodyPr/>
          <a:lstStyle/>
          <a:p>
            <a:pPr algn="ctr"/>
            <a:r>
              <a:rPr lang="ru-RU" b="1" dirty="0" smtClean="0"/>
              <a:t>Полезные ссылки</a:t>
            </a:r>
            <a:endParaRPr lang="ru-RU" b="1" dirty="0"/>
          </a:p>
        </p:txBody>
      </p:sp>
      <p:sp>
        <p:nvSpPr>
          <p:cNvPr id="2" name="Прямоугольник 1"/>
          <p:cNvSpPr/>
          <p:nvPr/>
        </p:nvSpPr>
        <p:spPr>
          <a:xfrm>
            <a:off x="1136904" y="1846177"/>
            <a:ext cx="10512552" cy="3139321"/>
          </a:xfrm>
          <a:prstGeom prst="rect">
            <a:avLst/>
          </a:prstGeom>
        </p:spPr>
        <p:txBody>
          <a:bodyPr wrap="square">
            <a:spAutoFit/>
          </a:bodyPr>
          <a:lstStyle/>
          <a:p>
            <a:pPr>
              <a:spcAft>
                <a:spcPts val="0"/>
              </a:spcAft>
            </a:pPr>
            <a:r>
              <a:rPr lang="ru-RU">
                <a:solidFill>
                  <a:srgbClr val="000000"/>
                </a:solidFill>
                <a:latin typeface="Calibri" panose="020F0502020204030204" pitchFamily="34" charset="0"/>
                <a:ea typeface="Calibri" panose="020F0502020204030204" pitchFamily="34" charset="0"/>
              </a:rPr>
              <a:t>Tensorflow</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2"/>
              </a:rPr>
              <a:t>https://tensorflow-object-detection-api-tutorial.readthedocs.io/en/latest/</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3"/>
              </a:rPr>
              <a:t>https://github.com/tensorflow/models</a:t>
            </a:r>
            <a:endParaRPr lang="ru-RU" dirty="0">
              <a:latin typeface="Times New Roman" panose="02020603050405020304" pitchFamily="18" charset="0"/>
              <a:ea typeface="Calibri" panose="020F0502020204030204" pitchFamily="34" charset="0"/>
            </a:endParaRPr>
          </a:p>
          <a:p>
            <a:pPr>
              <a:spcAft>
                <a:spcPts val="0"/>
              </a:spcAft>
            </a:pPr>
            <a:r>
              <a:rPr lang="ru-RU" dirty="0">
                <a:solidFill>
                  <a:srgbClr val="000000"/>
                </a:solidFill>
                <a:latin typeface="Calibri" panose="020F0502020204030204" pitchFamily="34" charset="0"/>
                <a:ea typeface="Calibri" panose="020F0502020204030204" pitchFamily="34" charset="0"/>
              </a:rPr>
              <a:t> </a:t>
            </a:r>
            <a:endParaRPr lang="ru-RU" dirty="0">
              <a:latin typeface="Times New Roman" panose="02020603050405020304" pitchFamily="18" charset="0"/>
              <a:ea typeface="Calibri" panose="020F0502020204030204" pitchFamily="34" charset="0"/>
            </a:endParaRPr>
          </a:p>
          <a:p>
            <a:pPr>
              <a:spcAft>
                <a:spcPts val="0"/>
              </a:spcAft>
            </a:pPr>
            <a:r>
              <a:rPr lang="ru-RU" dirty="0" err="1">
                <a:solidFill>
                  <a:srgbClr val="000000"/>
                </a:solidFill>
                <a:latin typeface="Calibri" panose="020F0502020204030204" pitchFamily="34" charset="0"/>
                <a:ea typeface="Calibri" panose="020F0502020204030204" pitchFamily="34" charset="0"/>
              </a:rPr>
              <a:t>Pytorch</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4"/>
              </a:rPr>
              <a:t>https://neurohive.io/ru/tutorial/glubokoe-obuchenie-s-pytorch/</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5"/>
              </a:rPr>
              <a:t>https://pytorch.org/tutorials/beginner/blitz/cifar10_tutorial.html</a:t>
            </a:r>
            <a:endParaRPr lang="ru-RU" dirty="0">
              <a:latin typeface="Times New Roman" panose="02020603050405020304" pitchFamily="18" charset="0"/>
              <a:ea typeface="Calibri" panose="020F0502020204030204" pitchFamily="34" charset="0"/>
            </a:endParaRPr>
          </a:p>
          <a:p>
            <a:pPr>
              <a:spcAft>
                <a:spcPts val="0"/>
              </a:spcAft>
            </a:pPr>
            <a:r>
              <a:rPr lang="ru-RU" dirty="0">
                <a:solidFill>
                  <a:srgbClr val="000000"/>
                </a:solidFill>
                <a:latin typeface="Calibri" panose="020F0502020204030204" pitchFamily="34" charset="0"/>
                <a:ea typeface="Calibri" panose="020F0502020204030204" pitchFamily="34" charset="0"/>
              </a:rPr>
              <a:t> </a:t>
            </a:r>
            <a:endParaRPr lang="ru-RU" dirty="0">
              <a:latin typeface="Times New Roman" panose="02020603050405020304" pitchFamily="18" charset="0"/>
              <a:ea typeface="Calibri" panose="020F0502020204030204" pitchFamily="34" charset="0"/>
            </a:endParaRPr>
          </a:p>
          <a:p>
            <a:pPr>
              <a:spcAft>
                <a:spcPts val="0"/>
              </a:spcAft>
            </a:pPr>
            <a:r>
              <a:rPr lang="ru-RU" dirty="0">
                <a:solidFill>
                  <a:srgbClr val="000000"/>
                </a:solidFill>
                <a:latin typeface="Calibri" panose="020F0502020204030204" pitchFamily="34" charset="0"/>
                <a:ea typeface="Calibri" panose="020F0502020204030204" pitchFamily="34" charset="0"/>
              </a:rPr>
              <a:t>Полезные ресурсы по </a:t>
            </a:r>
            <a:r>
              <a:rPr lang="ru-RU" dirty="0" err="1">
                <a:solidFill>
                  <a:srgbClr val="000000"/>
                </a:solidFill>
                <a:latin typeface="Calibri" panose="020F0502020204030204" pitchFamily="34" charset="0"/>
                <a:ea typeface="Calibri" panose="020F0502020204030204" pitchFamily="34" charset="0"/>
              </a:rPr>
              <a:t>computer</a:t>
            </a:r>
            <a:r>
              <a:rPr lang="ru-RU" dirty="0">
                <a:solidFill>
                  <a:srgbClr val="000000"/>
                </a:solidFill>
                <a:latin typeface="Calibri" panose="020F0502020204030204" pitchFamily="34" charset="0"/>
                <a:ea typeface="Calibri" panose="020F0502020204030204" pitchFamily="34" charset="0"/>
              </a:rPr>
              <a:t> </a:t>
            </a:r>
            <a:r>
              <a:rPr lang="ru-RU" dirty="0" err="1">
                <a:solidFill>
                  <a:srgbClr val="000000"/>
                </a:solidFill>
                <a:latin typeface="Calibri" panose="020F0502020204030204" pitchFamily="34" charset="0"/>
                <a:ea typeface="Calibri" panose="020F0502020204030204" pitchFamily="34" charset="0"/>
              </a:rPr>
              <a:t>vision</a:t>
            </a:r>
            <a:r>
              <a:rPr lang="ru-RU" dirty="0">
                <a:solidFill>
                  <a:srgbClr val="000000"/>
                </a:solidFill>
                <a:latin typeface="Calibri" panose="020F0502020204030204" pitchFamily="34" charset="0"/>
                <a:ea typeface="Calibri" panose="020F0502020204030204" pitchFamily="34" charset="0"/>
              </a:rPr>
              <a:t> / </a:t>
            </a:r>
            <a:r>
              <a:rPr lang="ru-RU" dirty="0" err="1">
                <a:solidFill>
                  <a:srgbClr val="000000"/>
                </a:solidFill>
                <a:latin typeface="Calibri" panose="020F0502020204030204" pitchFamily="34" charset="0"/>
                <a:ea typeface="Calibri" panose="020F0502020204030204" pitchFamily="34" charset="0"/>
              </a:rPr>
              <a:t>data-science</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6"/>
              </a:rPr>
              <a:t>https://towardsdatascience.com/</a:t>
            </a:r>
            <a:endParaRPr lang="ru-RU" dirty="0">
              <a:latin typeface="Times New Roman" panose="02020603050405020304" pitchFamily="18" charset="0"/>
              <a:ea typeface="Calibri" panose="020F0502020204030204" pitchFamily="34" charset="0"/>
            </a:endParaRPr>
          </a:p>
          <a:p>
            <a:pPr>
              <a:spcAft>
                <a:spcPts val="0"/>
              </a:spcAft>
            </a:pPr>
            <a:r>
              <a:rPr lang="ru-RU" u="sng" dirty="0">
                <a:solidFill>
                  <a:srgbClr val="000000"/>
                </a:solidFill>
                <a:latin typeface="Calibri" panose="020F0502020204030204" pitchFamily="34" charset="0"/>
                <a:ea typeface="Calibri" panose="020F0502020204030204" pitchFamily="34" charset="0"/>
                <a:hlinkClick r:id="rId7"/>
              </a:rPr>
              <a:t>https://medium.com</a:t>
            </a:r>
            <a:endParaRPr lang="ru-RU"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3937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1403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3122" y="2229287"/>
            <a:ext cx="7124281" cy="769441"/>
          </a:xfrm>
          <a:prstGeom prst="rect">
            <a:avLst/>
          </a:prstGeom>
          <a:noFill/>
        </p:spPr>
        <p:txBody>
          <a:bodyPr wrap="square" rtlCol="0">
            <a:spAutoFit/>
          </a:bodyPr>
          <a:lstStyle/>
          <a:p>
            <a:r>
              <a:rPr lang="ru-RU" sz="4400" dirty="0" smtClean="0">
                <a:ln w="0"/>
                <a:solidFill>
                  <a:schemeClr val="accent1"/>
                </a:solidFill>
                <a:effectLst>
                  <a:outerShdw blurRad="38100" dist="25400" dir="5400000" algn="ctr" rotWithShape="0">
                    <a:srgbClr val="6E747A">
                      <a:alpha val="43000"/>
                    </a:srgbClr>
                  </a:outerShdw>
                </a:effectLst>
              </a:rPr>
              <a:t>Спасибо за внимание</a:t>
            </a:r>
            <a:endParaRPr lang="ru-RU" sz="4400" dirty="0">
              <a:ln w="0"/>
              <a:solidFill>
                <a:schemeClr val="accent1"/>
              </a:solidFill>
              <a:effectLst>
                <a:outerShdw blurRad="38100" dist="25400" dir="5400000" algn="ctr" rotWithShape="0">
                  <a:srgbClr val="6E747A">
                    <a:alpha val="43000"/>
                  </a:srgbClr>
                </a:outerShdw>
              </a:effectLst>
            </a:endParaRPr>
          </a:p>
        </p:txBody>
      </p:sp>
      <p:sp>
        <p:nvSpPr>
          <p:cNvPr id="3" name="Прямоугольник 2"/>
          <p:cNvSpPr/>
          <p:nvPr/>
        </p:nvSpPr>
        <p:spPr>
          <a:xfrm>
            <a:off x="4879734" y="4141406"/>
            <a:ext cx="2552174" cy="369332"/>
          </a:xfrm>
          <a:prstGeom prst="rect">
            <a:avLst/>
          </a:prstGeom>
        </p:spPr>
        <p:txBody>
          <a:bodyPr wrap="none">
            <a:spAutoFit/>
          </a:bodyPr>
          <a:lstStyle/>
          <a:p>
            <a:r>
              <a:rPr lang="en-US" dirty="0">
                <a:hlinkClick r:id="rId2"/>
              </a:rPr>
              <a:t>https://newtechaudit.ru/</a:t>
            </a: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694" y="3123140"/>
            <a:ext cx="2622697" cy="1078368"/>
          </a:xfrm>
          <a:prstGeom prst="rect">
            <a:avLst/>
          </a:prstGeom>
        </p:spPr>
      </p:pic>
    </p:spTree>
    <p:extLst>
      <p:ext uri="{BB962C8B-B14F-4D97-AF65-F5344CB8AC3E}">
        <p14:creationId xmlns:p14="http://schemas.microsoft.com/office/powerpoint/2010/main" val="332510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56119"/>
            <a:ext cx="10515600" cy="1325563"/>
          </a:xfrm>
        </p:spPr>
        <p:txBody>
          <a:bodyPr/>
          <a:lstStyle/>
          <a:p>
            <a:pPr algn="ctr"/>
            <a:r>
              <a:rPr lang="en-US" b="1" dirty="0" smtClean="0"/>
              <a:t>Object detection</a:t>
            </a:r>
            <a:endParaRPr lang="ru-RU" b="1" dirty="0"/>
          </a:p>
        </p:txBody>
      </p:sp>
      <p:pic>
        <p:nvPicPr>
          <p:cNvPr id="4" name="Рисунок 3"/>
          <p:cNvPicPr>
            <a:picLocks noChangeAspect="1"/>
          </p:cNvPicPr>
          <p:nvPr/>
        </p:nvPicPr>
        <p:blipFill>
          <a:blip r:embed="rId2"/>
          <a:stretch>
            <a:fillRect/>
          </a:stretch>
        </p:blipFill>
        <p:spPr>
          <a:xfrm>
            <a:off x="1447226" y="1335347"/>
            <a:ext cx="9577826" cy="5270059"/>
          </a:xfrm>
          <a:prstGeom prst="rect">
            <a:avLst/>
          </a:prstGeom>
        </p:spPr>
      </p:pic>
    </p:spTree>
    <p:extLst>
      <p:ext uri="{BB962C8B-B14F-4D97-AF65-F5344CB8AC3E}">
        <p14:creationId xmlns:p14="http://schemas.microsoft.com/office/powerpoint/2010/main" val="111803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lstStyle/>
          <a:p>
            <a:pPr algn="ctr"/>
            <a:r>
              <a:rPr lang="ru-RU" b="1" dirty="0" smtClean="0"/>
              <a:t>Карта процесса </a:t>
            </a:r>
            <a:r>
              <a:rPr lang="ru-RU" b="1" dirty="0" err="1" smtClean="0"/>
              <a:t>детекции</a:t>
            </a:r>
            <a:r>
              <a:rPr lang="ru-RU" b="1" dirty="0" smtClean="0"/>
              <a:t> объекта</a:t>
            </a:r>
            <a:endParaRPr lang="ru-RU" b="1" dirty="0"/>
          </a:p>
        </p:txBody>
      </p:sp>
      <p:pic>
        <p:nvPicPr>
          <p:cNvPr id="6" name="Рисунок 5"/>
          <p:cNvPicPr>
            <a:picLocks noChangeAspect="1"/>
          </p:cNvPicPr>
          <p:nvPr/>
        </p:nvPicPr>
        <p:blipFill>
          <a:blip r:embed="rId2"/>
          <a:stretch>
            <a:fillRect/>
          </a:stretch>
        </p:blipFill>
        <p:spPr>
          <a:xfrm>
            <a:off x="887898" y="2450637"/>
            <a:ext cx="10465902" cy="1715503"/>
          </a:xfrm>
          <a:prstGeom prst="rect">
            <a:avLst/>
          </a:prstGeom>
        </p:spPr>
      </p:pic>
    </p:spTree>
    <p:extLst>
      <p:ext uri="{BB962C8B-B14F-4D97-AF65-F5344CB8AC3E}">
        <p14:creationId xmlns:p14="http://schemas.microsoft.com/office/powerpoint/2010/main" val="175952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1814" y="180567"/>
            <a:ext cx="10515600" cy="1325563"/>
          </a:xfrm>
        </p:spPr>
        <p:txBody>
          <a:bodyPr/>
          <a:lstStyle/>
          <a:p>
            <a:pPr algn="ctr"/>
            <a:r>
              <a:rPr lang="ru-RU" b="1" dirty="0"/>
              <a:t>Как работают </a:t>
            </a:r>
            <a:r>
              <a:rPr lang="ru-RU" b="1" dirty="0" err="1" smtClean="0"/>
              <a:t>нейросети</a:t>
            </a:r>
            <a:r>
              <a:rPr lang="ru-RU" b="1" dirty="0" smtClean="0"/>
              <a:t> при </a:t>
            </a:r>
            <a:r>
              <a:rPr lang="ru-RU" b="1" dirty="0" err="1" smtClean="0"/>
              <a:t>детекции</a:t>
            </a:r>
            <a:r>
              <a:rPr lang="ru-RU" b="1" dirty="0" smtClean="0"/>
              <a:t> объектов?</a:t>
            </a:r>
            <a:endParaRPr lang="ru-RU" b="1" dirty="0"/>
          </a:p>
        </p:txBody>
      </p:sp>
      <p:sp>
        <p:nvSpPr>
          <p:cNvPr id="3" name="Прямоугольник 2"/>
          <p:cNvSpPr/>
          <p:nvPr/>
        </p:nvSpPr>
        <p:spPr>
          <a:xfrm>
            <a:off x="2321653" y="2552161"/>
            <a:ext cx="9753600" cy="369332"/>
          </a:xfrm>
          <a:prstGeom prst="rect">
            <a:avLst/>
          </a:prstGeom>
        </p:spPr>
        <p:txBody>
          <a:bodyPr wrap="square">
            <a:spAutoFit/>
          </a:bodyPr>
          <a:lstStyle/>
          <a:p>
            <a:r>
              <a:rPr lang="pt-BR" dirty="0">
                <a:solidFill>
                  <a:srgbClr val="202122"/>
                </a:solidFill>
                <a:latin typeface="Arial" panose="020B0604020202020204" pitchFamily="34" charset="0"/>
              </a:rPr>
              <a:t>Region Proposals (R-CNN</a:t>
            </a:r>
            <a:r>
              <a:rPr lang="pt-BR" dirty="0" smtClean="0">
                <a:solidFill>
                  <a:srgbClr val="202122"/>
                </a:solidFill>
                <a:latin typeface="Arial" panose="020B0604020202020204" pitchFamily="34" charset="0"/>
              </a:rPr>
              <a:t>,</a:t>
            </a:r>
            <a:r>
              <a:rPr lang="pt-BR" baseline="30000" dirty="0" smtClean="0">
                <a:solidFill>
                  <a:srgbClr val="0B0080"/>
                </a:solidFill>
                <a:latin typeface="Arial" panose="020B0604020202020204" pitchFamily="34" charset="0"/>
              </a:rPr>
              <a:t> </a:t>
            </a:r>
            <a:r>
              <a:rPr lang="pt-BR" dirty="0">
                <a:solidFill>
                  <a:srgbClr val="202122"/>
                </a:solidFill>
                <a:latin typeface="Arial" panose="020B0604020202020204" pitchFamily="34" charset="0"/>
              </a:rPr>
              <a:t> Fast R-CNN</a:t>
            </a:r>
            <a:r>
              <a:rPr lang="pt-BR" dirty="0" smtClean="0">
                <a:solidFill>
                  <a:srgbClr val="202122"/>
                </a:solidFill>
                <a:latin typeface="Arial" panose="020B0604020202020204" pitchFamily="34" charset="0"/>
              </a:rPr>
              <a:t>,</a:t>
            </a:r>
            <a:r>
              <a:rPr lang="pt-BR" dirty="0">
                <a:solidFill>
                  <a:srgbClr val="202122"/>
                </a:solidFill>
                <a:latin typeface="Arial" panose="020B0604020202020204" pitchFamily="34" charset="0"/>
              </a:rPr>
              <a:t> Faster </a:t>
            </a:r>
            <a:r>
              <a:rPr lang="pt-BR" dirty="0" smtClean="0">
                <a:solidFill>
                  <a:srgbClr val="202122"/>
                </a:solidFill>
                <a:latin typeface="Arial" panose="020B0604020202020204" pitchFamily="34" charset="0"/>
              </a:rPr>
              <a:t>R-CNN, </a:t>
            </a:r>
            <a:r>
              <a:rPr lang="pt-BR" dirty="0">
                <a:solidFill>
                  <a:srgbClr val="202122"/>
                </a:solidFill>
                <a:latin typeface="Arial" panose="020B0604020202020204" pitchFamily="34" charset="0"/>
              </a:rPr>
              <a:t>cascade R-CNN</a:t>
            </a:r>
            <a:r>
              <a:rPr lang="pt-BR" dirty="0" smtClean="0">
                <a:solidFill>
                  <a:srgbClr val="202122"/>
                </a:solidFill>
                <a:latin typeface="Arial" panose="020B0604020202020204" pitchFamily="34" charset="0"/>
              </a:rPr>
              <a:t>.)</a:t>
            </a:r>
            <a:endParaRPr lang="ru-RU" dirty="0"/>
          </a:p>
        </p:txBody>
      </p:sp>
      <p:sp>
        <p:nvSpPr>
          <p:cNvPr id="4" name="Прямоугольник 3"/>
          <p:cNvSpPr/>
          <p:nvPr/>
        </p:nvSpPr>
        <p:spPr>
          <a:xfrm>
            <a:off x="4185166" y="3489352"/>
            <a:ext cx="4006225" cy="369332"/>
          </a:xfrm>
          <a:prstGeom prst="rect">
            <a:avLst/>
          </a:prstGeom>
        </p:spPr>
        <p:txBody>
          <a:bodyPr wrap="none">
            <a:spAutoFit/>
          </a:bodyPr>
          <a:lstStyle/>
          <a:p>
            <a:r>
              <a:rPr lang="en-US" dirty="0">
                <a:solidFill>
                  <a:srgbClr val="202122"/>
                </a:solidFill>
                <a:latin typeface="Arial" panose="020B0604020202020204" pitchFamily="34" charset="0"/>
              </a:rPr>
              <a:t>Single Shot </a:t>
            </a:r>
            <a:r>
              <a:rPr lang="en-US" dirty="0" err="1">
                <a:solidFill>
                  <a:srgbClr val="202122"/>
                </a:solidFill>
                <a:latin typeface="Arial" panose="020B0604020202020204" pitchFamily="34" charset="0"/>
              </a:rPr>
              <a:t>MultiBox</a:t>
            </a:r>
            <a:r>
              <a:rPr lang="en-US" dirty="0">
                <a:solidFill>
                  <a:srgbClr val="202122"/>
                </a:solidFill>
                <a:latin typeface="Arial" panose="020B0604020202020204" pitchFamily="34" charset="0"/>
              </a:rPr>
              <a:t> Detector (SSD) </a:t>
            </a:r>
            <a:endParaRPr lang="ru-RU" dirty="0"/>
          </a:p>
        </p:txBody>
      </p:sp>
      <p:sp>
        <p:nvSpPr>
          <p:cNvPr id="5" name="Прямоугольник 4"/>
          <p:cNvSpPr/>
          <p:nvPr/>
        </p:nvSpPr>
        <p:spPr>
          <a:xfrm>
            <a:off x="4520247" y="4341719"/>
            <a:ext cx="3151504" cy="369332"/>
          </a:xfrm>
          <a:prstGeom prst="rect">
            <a:avLst/>
          </a:prstGeom>
        </p:spPr>
        <p:txBody>
          <a:bodyPr wrap="none">
            <a:spAutoFit/>
          </a:bodyPr>
          <a:lstStyle/>
          <a:p>
            <a:r>
              <a:rPr lang="en-US" dirty="0">
                <a:solidFill>
                  <a:srgbClr val="202122"/>
                </a:solidFill>
                <a:latin typeface="Arial" panose="020B0604020202020204" pitchFamily="34" charset="0"/>
              </a:rPr>
              <a:t>You Only Look Once (YOLO)</a:t>
            </a:r>
            <a:endParaRPr lang="ru-RU" dirty="0"/>
          </a:p>
        </p:txBody>
      </p:sp>
    </p:spTree>
    <p:extLst>
      <p:ext uri="{BB962C8B-B14F-4D97-AF65-F5344CB8AC3E}">
        <p14:creationId xmlns:p14="http://schemas.microsoft.com/office/powerpoint/2010/main" val="2429241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5663" y="256068"/>
            <a:ext cx="11292281" cy="1774068"/>
          </a:xfrm>
        </p:spPr>
        <p:txBody>
          <a:bodyPr>
            <a:normAutofit/>
          </a:bodyPr>
          <a:lstStyle/>
          <a:p>
            <a:r>
              <a:rPr lang="pt-BR" dirty="0">
                <a:solidFill>
                  <a:srgbClr val="202122"/>
                </a:solidFill>
                <a:latin typeface="Arial" panose="020B0604020202020204" pitchFamily="34" charset="0"/>
              </a:rPr>
              <a:t>Region </a:t>
            </a:r>
            <a:r>
              <a:rPr lang="pt-BR" dirty="0" smtClean="0">
                <a:solidFill>
                  <a:srgbClr val="202122"/>
                </a:solidFill>
                <a:latin typeface="Arial" panose="020B0604020202020204" pitchFamily="34" charset="0"/>
              </a:rPr>
              <a:t>Proposals -</a:t>
            </a:r>
            <a:r>
              <a:rPr lang="pt-BR" b="1" dirty="0" smtClean="0">
                <a:solidFill>
                  <a:srgbClr val="202122"/>
                </a:solidFill>
                <a:latin typeface="Arial" panose="020B0604020202020204" pitchFamily="34" charset="0"/>
              </a:rPr>
              <a:t> R-CNN</a:t>
            </a: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3403664" y="2184550"/>
            <a:ext cx="1419423" cy="1952898"/>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915" y="2113103"/>
            <a:ext cx="1752845" cy="2095792"/>
          </a:xfrm>
          <a:prstGeom prst="rect">
            <a:avLst/>
          </a:prstGeom>
        </p:spPr>
      </p:pic>
      <p:cxnSp>
        <p:nvCxnSpPr>
          <p:cNvPr id="8" name="Прямая со стрелкой 7"/>
          <p:cNvCxnSpPr/>
          <p:nvPr/>
        </p:nvCxnSpPr>
        <p:spPr>
          <a:xfrm>
            <a:off x="5392397" y="2905570"/>
            <a:ext cx="1085316" cy="17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92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041064" y="1389911"/>
            <a:ext cx="543001" cy="571580"/>
          </a:xfrm>
          <a:prstGeom prst="rect">
            <a:avLst/>
          </a:prstGeom>
        </p:spPr>
      </p:pic>
      <p:pic>
        <p:nvPicPr>
          <p:cNvPr id="5" name="Рисунок 4"/>
          <p:cNvPicPr>
            <a:picLocks noChangeAspect="1"/>
          </p:cNvPicPr>
          <p:nvPr/>
        </p:nvPicPr>
        <p:blipFill>
          <a:blip r:embed="rId3"/>
          <a:stretch>
            <a:fillRect/>
          </a:stretch>
        </p:blipFill>
        <p:spPr>
          <a:xfrm>
            <a:off x="2102985" y="2360691"/>
            <a:ext cx="419158" cy="962159"/>
          </a:xfrm>
          <a:prstGeom prst="rect">
            <a:avLst/>
          </a:prstGeom>
        </p:spPr>
      </p:pic>
      <p:pic>
        <p:nvPicPr>
          <p:cNvPr id="6" name="Рисунок 5"/>
          <p:cNvPicPr>
            <a:picLocks noChangeAspect="1"/>
          </p:cNvPicPr>
          <p:nvPr/>
        </p:nvPicPr>
        <p:blipFill>
          <a:blip r:embed="rId4"/>
          <a:stretch>
            <a:fillRect/>
          </a:stretch>
        </p:blipFill>
        <p:spPr>
          <a:xfrm>
            <a:off x="2041064" y="3940447"/>
            <a:ext cx="657317" cy="285790"/>
          </a:xfrm>
          <a:prstGeom prst="rect">
            <a:avLst/>
          </a:prstGeom>
        </p:spPr>
      </p:pic>
      <p:pic>
        <p:nvPicPr>
          <p:cNvPr id="7" name="Рисунок 6"/>
          <p:cNvPicPr>
            <a:picLocks noChangeAspect="1"/>
          </p:cNvPicPr>
          <p:nvPr/>
        </p:nvPicPr>
        <p:blipFill>
          <a:blip r:embed="rId5"/>
          <a:stretch>
            <a:fillRect/>
          </a:stretch>
        </p:blipFill>
        <p:spPr>
          <a:xfrm>
            <a:off x="2164907" y="5035069"/>
            <a:ext cx="419158" cy="266737"/>
          </a:xfrm>
          <a:prstGeom prst="rect">
            <a:avLst/>
          </a:prstGeom>
        </p:spPr>
      </p:pic>
      <p:pic>
        <p:nvPicPr>
          <p:cNvPr id="8" name="Рисунок 7"/>
          <p:cNvPicPr>
            <a:picLocks noChangeAspect="1"/>
          </p:cNvPicPr>
          <p:nvPr/>
        </p:nvPicPr>
        <p:blipFill>
          <a:blip r:embed="rId6"/>
          <a:stretch>
            <a:fillRect/>
          </a:stretch>
        </p:blipFill>
        <p:spPr>
          <a:xfrm>
            <a:off x="4409471" y="2706487"/>
            <a:ext cx="1762371" cy="790685"/>
          </a:xfrm>
          <a:prstGeom prst="rect">
            <a:avLst/>
          </a:prstGeom>
        </p:spPr>
      </p:pic>
      <p:cxnSp>
        <p:nvCxnSpPr>
          <p:cNvPr id="10" name="Прямая со стрелкой 9"/>
          <p:cNvCxnSpPr/>
          <p:nvPr/>
        </p:nvCxnSpPr>
        <p:spPr>
          <a:xfrm>
            <a:off x="2986481" y="1761688"/>
            <a:ext cx="1182847" cy="944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2874383" y="2978092"/>
            <a:ext cx="1253000" cy="58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2986481" y="3431097"/>
            <a:ext cx="1115736" cy="652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2874383" y="3749879"/>
            <a:ext cx="1253000" cy="1285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6593747" y="3101829"/>
            <a:ext cx="8976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7758876" y="2917163"/>
            <a:ext cx="1941814" cy="369332"/>
          </a:xfrm>
          <a:prstGeom prst="rect">
            <a:avLst/>
          </a:prstGeom>
        </p:spPr>
        <p:txBody>
          <a:bodyPr wrap="none">
            <a:spAutoFit/>
          </a:bodyPr>
          <a:lstStyle/>
          <a:p>
            <a:r>
              <a:rPr lang="ru-RU" dirty="0" smtClean="0">
                <a:solidFill>
                  <a:srgbClr val="202122"/>
                </a:solidFill>
                <a:latin typeface="Arial" panose="020B0604020202020204" pitchFamily="34" charset="0"/>
              </a:rPr>
              <a:t>Классификация </a:t>
            </a:r>
            <a:endParaRPr lang="ru-RU" dirty="0"/>
          </a:p>
        </p:txBody>
      </p:sp>
    </p:spTree>
    <p:extLst>
      <p:ext uri="{BB962C8B-B14F-4D97-AF65-F5344CB8AC3E}">
        <p14:creationId xmlns:p14="http://schemas.microsoft.com/office/powerpoint/2010/main" val="339866159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2808</TotalTime>
  <Words>874</Words>
  <Application>Microsoft Office PowerPoint</Application>
  <PresentationFormat>Широкоэкранный</PresentationFormat>
  <Paragraphs>128</Paragraphs>
  <Slides>45</Slides>
  <Notes>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45</vt:i4>
      </vt:variant>
    </vt:vector>
  </HeadingPairs>
  <TitlesOfParts>
    <vt:vector size="51" baseType="lpstr">
      <vt:lpstr>-apple-system</vt:lpstr>
      <vt:lpstr>Arial</vt:lpstr>
      <vt:lpstr>Calibri</vt:lpstr>
      <vt:lpstr>Calibri Light</vt:lpstr>
      <vt:lpstr>Times New Roman</vt:lpstr>
      <vt:lpstr>Тема Office</vt:lpstr>
      <vt:lpstr>Презентация PowerPoint</vt:lpstr>
      <vt:lpstr>О докладчиках </vt:lpstr>
      <vt:lpstr>Применение методов computer vision</vt:lpstr>
      <vt:lpstr>Задача нахождения объектов на изображении</vt:lpstr>
      <vt:lpstr>Object detection</vt:lpstr>
      <vt:lpstr>Карта процесса детекции объекта</vt:lpstr>
      <vt:lpstr>Как работают нейросети при детекции объектов?</vt:lpstr>
      <vt:lpstr>Region Proposals - R-CNN </vt:lpstr>
      <vt:lpstr>Презентация PowerPoint</vt:lpstr>
      <vt:lpstr>Region Proposals – Fast R-CNN</vt:lpstr>
      <vt:lpstr>Прирост в скорости по сравнению с RCNN</vt:lpstr>
      <vt:lpstr>Region Proposals – Faster R-CNN</vt:lpstr>
      <vt:lpstr>Region Proposals – Mask R-CNN</vt:lpstr>
      <vt:lpstr>Single Shot MultiBox Detector - SSD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необходимо для обучения?</vt:lpstr>
      <vt:lpstr>Почему GPU?</vt:lpstr>
      <vt:lpstr>Популярные облачные сервисы</vt:lpstr>
      <vt:lpstr>Чем размечать данные?</vt:lpstr>
      <vt:lpstr>Выбор фреймворка для работы</vt:lpstr>
      <vt:lpstr>Презентация PowerPoint</vt:lpstr>
      <vt:lpstr>Презентация PowerPoint</vt:lpstr>
      <vt:lpstr>Презентация PowerPoint</vt:lpstr>
      <vt:lpstr>Презентация PowerPoint</vt:lpstr>
      <vt:lpstr>Поиск енотов на картинке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Полезные ссылки</vt:lpstr>
      <vt:lpstr>Презентация PowerPoint</vt:lpstr>
      <vt:lpstr>Презентация PowerPoint</vt:lpstr>
    </vt:vector>
  </TitlesOfParts>
  <Company>ПАО Сбербанк России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Иов Роман Вадимович</dc:creator>
  <cp:lastModifiedBy>Иов Роман Вадимович</cp:lastModifiedBy>
  <cp:revision>34</cp:revision>
  <dcterms:created xsi:type="dcterms:W3CDTF">2020-08-24T02:27:00Z</dcterms:created>
  <dcterms:modified xsi:type="dcterms:W3CDTF">2020-09-03T05:15:03Z</dcterms:modified>
</cp:coreProperties>
</file>